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57" r:id="rId3"/>
    <p:sldId id="293" r:id="rId4"/>
    <p:sldId id="298" r:id="rId5"/>
    <p:sldId id="294" r:id="rId6"/>
    <p:sldId id="295" r:id="rId7"/>
    <p:sldId id="296" r:id="rId8"/>
    <p:sldId id="297" r:id="rId9"/>
    <p:sldId id="258" r:id="rId10"/>
    <p:sldId id="259" r:id="rId11"/>
    <p:sldId id="260" r:id="rId12"/>
    <p:sldId id="261" r:id="rId13"/>
    <p:sldId id="262" r:id="rId14"/>
    <p:sldId id="300" r:id="rId15"/>
    <p:sldId id="299" r:id="rId16"/>
    <p:sldId id="267" r:id="rId17"/>
    <p:sldId id="301" r:id="rId18"/>
    <p:sldId id="263" r:id="rId19"/>
    <p:sldId id="264" r:id="rId20"/>
    <p:sldId id="303" r:id="rId21"/>
    <p:sldId id="265" r:id="rId22"/>
    <p:sldId id="266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</p:sldIdLst>
  <p:sldSz cx="9144000" cy="6858000" type="screen4x3"/>
  <p:notesSz cx="7010400" cy="92964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712E1-E8FE-48C8-9C17-0FA04E9C6B0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E6647-EA4E-41F7-A554-65616CCF5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50ED-D742-491E-8C1E-66FAFD2569DD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C363-1400-471C-8B68-467D2B4D6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E6A7-F7DE-43C6-90F4-060D2DD5618D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DC550-118E-45DD-AE1D-BA73551C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4161-E705-4346-B9F5-EC552489C0C4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C892-5884-4659-AD3D-1754C82D0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AF75-B155-4293-90D0-36EE70C1F9ED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DAD9-ED19-4F4E-8664-0B4FCA572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BB1B-E811-40B9-81D9-E86B45106654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B71B-2AFE-4017-8D5E-F8C328B61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5878-925F-4D38-8BB8-BE9F3D82887A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3A60-33AC-4805-A3CD-A957E0C3A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EB11-09AE-479B-BF96-840A3D9E0101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412B-E536-46C4-9DB2-88159644A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5147-7BC5-49CA-8400-D93AF8255F81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4F3D-6B80-4FDF-96DD-1EFB9D29C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0803E-783D-4B9A-A432-1203416A30AD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72B9-AB9B-4FF0-ACF5-EAFD494F3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B2C0-9159-4BC9-BE82-A08D1239DE1A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597AD-73CB-4634-B6E6-0320875CE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AD2D-3826-4E3E-9400-A30DACE15135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EF8C-13BD-4240-8923-B6799E398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40DD-7CFA-4045-8106-3B1030C157D6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7958D-7D76-461B-AB0E-1CD64210D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55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C0A1E-A783-4865-936E-222173A72581}" type="datetimeFigureOut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6664C5-4E45-496B-AEC4-93724A130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356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6" r:id="rId2"/>
    <p:sldLayoutId id="214748381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7" r:id="rId9"/>
    <p:sldLayoutId id="2147483812" r:id="rId10"/>
    <p:sldLayoutId id="2147483813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.v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image" Target="../media/image8.emf"/><Relationship Id="rId4" Type="http://schemas.openxmlformats.org/officeDocument/2006/relationships/tags" Target="../tags/tag16.xml"/><Relationship Id="rId9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image" Target="../media/image9.emf"/><Relationship Id="rId4" Type="http://schemas.openxmlformats.org/officeDocument/2006/relationships/tags" Target="../tags/tag22.xml"/><Relationship Id="rId9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10" Type="http://schemas.openxmlformats.org/officeDocument/2006/relationships/image" Target="../media/image10.emf"/><Relationship Id="rId4" Type="http://schemas.openxmlformats.org/officeDocument/2006/relationships/tags" Target="../tags/tag28.xml"/><Relationship Id="rId9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vmlDrawing" Target="../drawings/vmlDrawing4.v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image" Target="../media/image11.emf"/><Relationship Id="rId4" Type="http://schemas.openxmlformats.org/officeDocument/2006/relationships/tags" Target="../tags/tag34.xml"/><Relationship Id="rId9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vmlDrawing" Target="../drawings/vmlDrawing5.v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image" Target="../media/image12.emf"/><Relationship Id="rId4" Type="http://schemas.openxmlformats.org/officeDocument/2006/relationships/tags" Target="../tags/tag40.xml"/><Relationship Id="rId9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vmlDrawing" Target="../drawings/vmlDrawing6.v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10" Type="http://schemas.openxmlformats.org/officeDocument/2006/relationships/image" Target="../media/image13.emf"/><Relationship Id="rId4" Type="http://schemas.openxmlformats.org/officeDocument/2006/relationships/tags" Target="../tags/tag46.xml"/><Relationship Id="rId9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vmlDrawing" Target="../drawings/vmlDrawing7.v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10" Type="http://schemas.openxmlformats.org/officeDocument/2006/relationships/image" Target="../media/image14.emf"/><Relationship Id="rId4" Type="http://schemas.openxmlformats.org/officeDocument/2006/relationships/tags" Target="../tags/tag52.xml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vmlDrawing" Target="../drawings/vmlDrawing8.v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image" Target="../media/image15.emf"/><Relationship Id="rId4" Type="http://schemas.openxmlformats.org/officeDocument/2006/relationships/tags" Target="../tags/tag58.xml"/><Relationship Id="rId9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tags" Target="../tags/tag62.xml"/><Relationship Id="rId1" Type="http://schemas.openxmlformats.org/officeDocument/2006/relationships/vmlDrawing" Target="../drawings/vmlDrawing9.v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10" Type="http://schemas.openxmlformats.org/officeDocument/2006/relationships/image" Target="../media/image16.emf"/><Relationship Id="rId4" Type="http://schemas.openxmlformats.org/officeDocument/2006/relationships/tags" Target="../tags/tag64.xml"/><Relationship Id="rId9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vmlDrawing" Target="../drawings/vmlDrawing10.v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10" Type="http://schemas.openxmlformats.org/officeDocument/2006/relationships/image" Target="../media/image17.emf"/><Relationship Id="rId4" Type="http://schemas.openxmlformats.org/officeDocument/2006/relationships/tags" Target="../tags/tag70.xml"/><Relationship Id="rId9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10" Type="http://schemas.openxmlformats.org/officeDocument/2006/relationships/image" Target="../media/image18.emf"/><Relationship Id="rId4" Type="http://schemas.openxmlformats.org/officeDocument/2006/relationships/tags" Target="../tags/tag76.xml"/><Relationship Id="rId9" Type="http://schemas.openxmlformats.org/officeDocument/2006/relationships/oleObject" Target="../embeddings/oleObject1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vmlDrawing" Target="../drawings/vmlDrawing12.v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10" Type="http://schemas.openxmlformats.org/officeDocument/2006/relationships/image" Target="../media/image19.emf"/><Relationship Id="rId4" Type="http://schemas.openxmlformats.org/officeDocument/2006/relationships/tags" Target="../tags/tag82.xml"/><Relationship Id="rId9" Type="http://schemas.openxmlformats.org/officeDocument/2006/relationships/oleObject" Target="../embeddings/oleObject1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" Type="http://schemas.openxmlformats.org/officeDocument/2006/relationships/vmlDrawing" Target="../drawings/vmlDrawing13.v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10" Type="http://schemas.openxmlformats.org/officeDocument/2006/relationships/image" Target="../media/image20.emf"/><Relationship Id="rId4" Type="http://schemas.openxmlformats.org/officeDocument/2006/relationships/tags" Target="../tags/tag88.xml"/><Relationship Id="rId9" Type="http://schemas.openxmlformats.org/officeDocument/2006/relationships/oleObject" Target="../embeddings/oleObject1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vmlDrawing" Target="../drawings/vmlDrawing14.v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21.emf"/><Relationship Id="rId4" Type="http://schemas.openxmlformats.org/officeDocument/2006/relationships/tags" Target="../tags/tag94.xml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/>
                </a:solidFill>
              </a:rPr>
              <a:t>Numerical Prefixes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*Mono (only used with the second element)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Tri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Tetra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Pent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/>
                </a:solidFill>
              </a:rPr>
              <a:t>Name the following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N2O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N2O3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N2O4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N2O5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PCl5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PCl3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SF6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/>
                </a:solidFill>
              </a:rPr>
              <a:t>Write the formulas for the following compounds: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Sulfur trioxide</a:t>
            </a:r>
          </a:p>
          <a:p>
            <a:pPr eaLnBrk="1" hangingPunct="1"/>
            <a:r>
              <a:rPr lang="en-US" dirty="0" err="1" smtClean="0"/>
              <a:t>Dioxygen</a:t>
            </a:r>
            <a:r>
              <a:rPr lang="en-US" dirty="0" smtClean="0"/>
              <a:t> </a:t>
            </a:r>
            <a:r>
              <a:rPr lang="en-US" dirty="0" err="1" smtClean="0"/>
              <a:t>difluoride</a:t>
            </a:r>
            <a:endParaRPr lang="en-US" dirty="0" smtClean="0"/>
          </a:p>
          <a:p>
            <a:pPr eaLnBrk="1" hangingPunct="1"/>
            <a:r>
              <a:rPr lang="en-US" dirty="0" err="1" smtClean="0"/>
              <a:t>Tetraphosphorus</a:t>
            </a:r>
            <a:r>
              <a:rPr lang="en-US" dirty="0" smtClean="0"/>
              <a:t> </a:t>
            </a:r>
            <a:r>
              <a:rPr lang="en-US" dirty="0" err="1" smtClean="0"/>
              <a:t>decaoxide</a:t>
            </a:r>
            <a:endParaRPr lang="en-US" dirty="0" smtClean="0"/>
          </a:p>
          <a:p>
            <a:pPr eaLnBrk="1" hangingPunct="1"/>
            <a:r>
              <a:rPr lang="en-US" dirty="0" err="1" smtClean="0"/>
              <a:t>Diboron</a:t>
            </a:r>
            <a:r>
              <a:rPr lang="en-US" dirty="0" smtClean="0"/>
              <a:t> trioxide</a:t>
            </a:r>
          </a:p>
          <a:p>
            <a:pPr eaLnBrk="1" hangingPunct="1"/>
            <a:r>
              <a:rPr lang="en-US" dirty="0" smtClean="0"/>
              <a:t>Arsenic </a:t>
            </a:r>
            <a:r>
              <a:rPr lang="en-US" dirty="0" err="1" smtClean="0"/>
              <a:t>pentafluoride</a:t>
            </a:r>
            <a:endParaRPr lang="en-US" dirty="0" smtClean="0"/>
          </a:p>
          <a:p>
            <a:pPr eaLnBrk="1" hangingPunct="1"/>
            <a:r>
              <a:rPr lang="en-US" dirty="0" smtClean="0"/>
              <a:t>Silicon dioxide</a:t>
            </a:r>
          </a:p>
          <a:p>
            <a:pPr eaLnBrk="1" hangingPunct="1"/>
            <a:r>
              <a:rPr lang="en-US" dirty="0" err="1" smtClean="0"/>
              <a:t>Dihydrogen</a:t>
            </a:r>
            <a:r>
              <a:rPr lang="en-US" smtClean="0"/>
              <a:t> monoxide</a:t>
            </a:r>
            <a:endParaRPr lang="en-US" dirty="0" smtClean="0"/>
          </a:p>
          <a:p>
            <a:pPr eaLnBrk="1" hangingPunct="1"/>
            <a:r>
              <a:rPr lang="en-US" dirty="0" smtClean="0"/>
              <a:t>Nitrogen </a:t>
            </a:r>
            <a:r>
              <a:rPr lang="en-US" dirty="0" err="1" smtClean="0"/>
              <a:t>trihydride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971550"/>
          </a:xfrm>
        </p:spPr>
        <p:txBody>
          <a:bodyPr/>
          <a:lstStyle/>
          <a:p>
            <a:r>
              <a:rPr lang="en-US" dirty="0" smtClean="0"/>
              <a:t>Types of Covalent Bonds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4389437"/>
          </a:xfrm>
        </p:spPr>
        <p:txBody>
          <a:bodyPr/>
          <a:lstStyle/>
          <a:p>
            <a:r>
              <a:rPr lang="en-US" sz="3200" dirty="0" smtClean="0"/>
              <a:t>A single covalent bond occurs when one pair of electrons (2 electrons) are shared between two atoms.</a:t>
            </a:r>
          </a:p>
          <a:p>
            <a:r>
              <a:rPr lang="en-US" sz="3200" dirty="0"/>
              <a:t>A double covalent bond occurs when two atoms share two pairs (4 electrons) of electrons.</a:t>
            </a:r>
          </a:p>
          <a:p>
            <a:r>
              <a:rPr lang="en-US" sz="3200" dirty="0"/>
              <a:t>A triple covalent bond occurs when two atoms share three pairs (6 electrons) of electrons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 triple bond is the strongest type of bond.</a:t>
            </a:r>
            <a:endParaRPr lang="en-US" sz="3200" dirty="0"/>
          </a:p>
          <a:p>
            <a:endParaRPr lang="en-US" sz="32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78" y="304800"/>
            <a:ext cx="8229600" cy="1143000"/>
          </a:xfrm>
        </p:spPr>
        <p:txBody>
          <a:bodyPr/>
          <a:lstStyle/>
          <a:p>
            <a:r>
              <a:rPr lang="en-US" dirty="0" smtClean="0"/>
              <a:t>Polar vs. Nonpolar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r>
              <a:rPr lang="en-US" sz="3200" dirty="0"/>
              <a:t>If the electrons are shared equally, it is called a nonpolar covalent bond. (This type of bond only occurs if the electrons are shared between identical atoms)</a:t>
            </a:r>
          </a:p>
          <a:p>
            <a:r>
              <a:rPr lang="en-US" altLang="en-US" sz="3200" dirty="0"/>
              <a:t>Molecules consisting of nonpolar bonds are also nonpolar.</a:t>
            </a:r>
          </a:p>
          <a:p>
            <a:r>
              <a:rPr lang="en-US" altLang="en-US" sz="3200" dirty="0"/>
              <a:t>Examples of nonpolar molecules include all of the diatomic molecules (H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, N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, O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, Cl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, Br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, I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, F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vs. Nonpolar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the electrons are shared unequally, it is called a polar covalent bond</a:t>
            </a:r>
            <a:r>
              <a:rPr lang="en-US" sz="2800" dirty="0" smtClean="0"/>
              <a:t>.</a:t>
            </a:r>
          </a:p>
          <a:p>
            <a:r>
              <a:rPr lang="en-US" altLang="en-US" sz="2800" dirty="0"/>
              <a:t>Just because a molecule possesses polar bonds does not mean the molecule </a:t>
            </a:r>
            <a:r>
              <a:rPr lang="en-US" altLang="en-US" sz="2800" i="1" dirty="0"/>
              <a:t>as a whole</a:t>
            </a:r>
            <a:r>
              <a:rPr lang="en-US" altLang="en-US" sz="2800" dirty="0"/>
              <a:t> will be polar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/>
              <a:t>If the dipoles cancel (the dipoles are arranged symmetrically), the molecule is nonpolar.</a:t>
            </a:r>
          </a:p>
          <a:p>
            <a:pPr eaLnBrk="1" hangingPunct="1"/>
            <a:r>
              <a:rPr lang="en-US" altLang="en-US" sz="2800" dirty="0"/>
              <a:t>If the dipoles do not cancel (the dipoles are arranged asymmetrically), the molecule is polar.</a:t>
            </a:r>
          </a:p>
          <a:p>
            <a:pPr lvl="1"/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Summary of Polar and Nonpolar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563"/>
            <a:ext cx="8229600" cy="4389437"/>
          </a:xfrm>
        </p:spPr>
        <p:txBody>
          <a:bodyPr/>
          <a:lstStyle/>
          <a:p>
            <a:r>
              <a:rPr lang="en-US" sz="3200" dirty="0" smtClean="0"/>
              <a:t>Molecules are nonpolar  if: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1) the bonds are nonpolar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2) the polar bonds are arranged symmetrically</a:t>
            </a:r>
          </a:p>
          <a:p>
            <a:r>
              <a:rPr lang="en-US" sz="3200" dirty="0" smtClean="0"/>
              <a:t>Molecules  are polar if the polar bonds are arranged asymmetrically.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933450"/>
          </a:xfrm>
        </p:spPr>
        <p:txBody>
          <a:bodyPr/>
          <a:lstStyle/>
          <a:p>
            <a:r>
              <a:rPr lang="en-US" dirty="0" smtClean="0"/>
              <a:t>“Like dissolves Like”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84" y="1543050"/>
            <a:ext cx="8229600" cy="4389437"/>
          </a:xfrm>
        </p:spPr>
        <p:txBody>
          <a:bodyPr/>
          <a:lstStyle/>
          <a:p>
            <a:r>
              <a:rPr lang="en-US" altLang="en-US" sz="3200" dirty="0"/>
              <a:t>Nonpolar molecules will dissolve in other nonpolar substances due to their similar structure.</a:t>
            </a:r>
          </a:p>
          <a:p>
            <a:r>
              <a:rPr lang="en-US" altLang="en-US" sz="3200" dirty="0"/>
              <a:t>Polar molecules will dissolve in other polar molecules due to the force of attraction between the positive end of one polar molecule and negative end of another polar molecule.</a:t>
            </a:r>
          </a:p>
          <a:p>
            <a:r>
              <a:rPr lang="en-US" altLang="en-US" sz="3200" dirty="0"/>
              <a:t>Ionic compounds will also dissolve in polar compounds.</a:t>
            </a:r>
          </a:p>
          <a:p>
            <a:r>
              <a:rPr lang="en-US" altLang="en-US" sz="3200" dirty="0"/>
              <a:t>Corn oil does not dissolve in water.  Is corn oil polar or nonpolar?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Cl2	</a:t>
            </a:r>
          </a:p>
          <a:p>
            <a:r>
              <a:rPr lang="en-US" dirty="0"/>
              <a:t>Linear</a:t>
            </a:r>
          </a:p>
          <a:p>
            <a:r>
              <a:rPr lang="en-US" dirty="0"/>
              <a:t>Nonpolar bonds</a:t>
            </a:r>
          </a:p>
          <a:p>
            <a:r>
              <a:rPr lang="en-US" dirty="0"/>
              <a:t>Nonpolar molecule</a:t>
            </a:r>
          </a:p>
          <a:p>
            <a:r>
              <a:rPr lang="en-US" dirty="0"/>
              <a:t>Chlorine	</a:t>
            </a:r>
            <a:r>
              <a:rPr lang="en-US" dirty="0" smtClean="0"/>
              <a:t>		</a:t>
            </a:r>
          </a:p>
        </p:txBody>
      </p:sp>
      <p:pic>
        <p:nvPicPr>
          <p:cNvPr id="4" name="Picture 3" descr="line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24200"/>
            <a:ext cx="315753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Lewis Dot Diagrams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H2O</a:t>
            </a:r>
          </a:p>
          <a:p>
            <a:r>
              <a:rPr lang="en-US" dirty="0" smtClean="0"/>
              <a:t>Bent</a:t>
            </a:r>
          </a:p>
          <a:p>
            <a:r>
              <a:rPr lang="en-US" dirty="0" smtClean="0"/>
              <a:t>Polar bonds</a:t>
            </a:r>
          </a:p>
          <a:p>
            <a:r>
              <a:rPr lang="en-US" dirty="0" smtClean="0"/>
              <a:t>Polar molecule</a:t>
            </a:r>
          </a:p>
          <a:p>
            <a:r>
              <a:rPr lang="en-US" dirty="0" err="1" smtClean="0"/>
              <a:t>Dihydrogen</a:t>
            </a:r>
            <a:r>
              <a:rPr lang="en-US" dirty="0" smtClean="0"/>
              <a:t> monoxide</a:t>
            </a:r>
          </a:p>
        </p:txBody>
      </p:sp>
      <p:pic>
        <p:nvPicPr>
          <p:cNvPr id="4" name="Picture 3" descr="ben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362200"/>
            <a:ext cx="30099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/>
                </a:solidFill>
              </a:rPr>
              <a:t>What is a covalent bond?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6000" dirty="0" smtClean="0"/>
              <a:t>A covalent bond forms between two atoms that are sharing one or more pair of electrons.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BF3</a:t>
            </a:r>
          </a:p>
          <a:p>
            <a:r>
              <a:rPr lang="en-US" dirty="0"/>
              <a:t>Trigonal planar</a:t>
            </a:r>
          </a:p>
          <a:p>
            <a:r>
              <a:rPr lang="en-US" dirty="0"/>
              <a:t>Polar bonds</a:t>
            </a:r>
          </a:p>
          <a:p>
            <a:r>
              <a:rPr lang="en-US" dirty="0"/>
              <a:t>Nonpolar molecule</a:t>
            </a:r>
          </a:p>
          <a:p>
            <a:r>
              <a:rPr lang="en-US" dirty="0"/>
              <a:t>Boron </a:t>
            </a:r>
            <a:r>
              <a:rPr lang="en-US" dirty="0" err="1" smtClean="0"/>
              <a:t>trifluoride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AX3E0-3D-bal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1"/>
            <a:ext cx="2549406" cy="187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6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Lewis Dot Diagrams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NH3</a:t>
            </a:r>
          </a:p>
          <a:p>
            <a:r>
              <a:rPr lang="en-US" dirty="0" smtClean="0"/>
              <a:t>Trigonal pyramidal</a:t>
            </a:r>
          </a:p>
          <a:p>
            <a:r>
              <a:rPr lang="en-US" dirty="0" smtClean="0"/>
              <a:t>Polar bonds</a:t>
            </a:r>
          </a:p>
          <a:p>
            <a:r>
              <a:rPr lang="en-US" dirty="0" smtClean="0"/>
              <a:t>Polar molecule</a:t>
            </a:r>
          </a:p>
          <a:p>
            <a:r>
              <a:rPr lang="en-US" dirty="0" smtClean="0"/>
              <a:t>Nitrogen </a:t>
            </a:r>
            <a:r>
              <a:rPr lang="en-US" dirty="0" err="1" smtClean="0"/>
              <a:t>trihydride</a:t>
            </a:r>
            <a:endParaRPr lang="en-US" dirty="0" smtClean="0"/>
          </a:p>
        </p:txBody>
      </p:sp>
      <p:pic>
        <p:nvPicPr>
          <p:cNvPr id="4" name="Picture 3" descr="trigonal pyramid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3114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Lewis Dot Diagrams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CH4</a:t>
            </a:r>
          </a:p>
          <a:p>
            <a:r>
              <a:rPr lang="en-US" dirty="0" smtClean="0"/>
              <a:t>Tetrahedral</a:t>
            </a:r>
          </a:p>
          <a:p>
            <a:r>
              <a:rPr lang="en-US" dirty="0" smtClean="0"/>
              <a:t>Polar bonds</a:t>
            </a:r>
          </a:p>
          <a:p>
            <a:r>
              <a:rPr lang="en-US" dirty="0" smtClean="0"/>
              <a:t>Nonpolar molecule</a:t>
            </a:r>
          </a:p>
          <a:p>
            <a:r>
              <a:rPr lang="en-US" dirty="0" smtClean="0"/>
              <a:t>Carbon </a:t>
            </a:r>
            <a:r>
              <a:rPr lang="en-US" dirty="0" err="1" smtClean="0"/>
              <a:t>tetrahydride</a:t>
            </a:r>
            <a:endParaRPr lang="en-US" dirty="0" smtClean="0"/>
          </a:p>
        </p:txBody>
      </p:sp>
      <p:pic>
        <p:nvPicPr>
          <p:cNvPr id="4" name="Picture 3" descr="tetrahedr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828800"/>
            <a:ext cx="30670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600" dirty="0" smtClean="0"/>
              <a:t>In covalent compounds, atoms become stable by ___ their valence electrons.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82763"/>
          <a:ext cx="9144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9" imgW="9144000" imgH="1409700" progId="MSGraph.Chart.8">
                  <p:embed followColorScheme="full"/>
                </p:oleObj>
              </mc:Choice>
              <mc:Fallback>
                <p:oleObj name="Chart" r:id="rId9" imgW="9144000" imgH="1409700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82763"/>
                        <a:ext cx="91440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9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2" name="CorShape1"/>
          <p:cNvSpPr/>
          <p:nvPr>
            <p:custDataLst>
              <p:tags r:id="rId5"/>
            </p:custDataLst>
          </p:nvPr>
        </p:nvSpPr>
        <p:spPr>
          <a:xfrm>
            <a:off x="1173163" y="247015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transferring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sharing</a:t>
            </a:r>
          </a:p>
        </p:txBody>
      </p:sp>
      <p:graphicFrame>
        <p:nvGraphicFramePr>
          <p:cNvPr id="11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600" smtClean="0"/>
              <a:t>A ___ covalent bond is the result of an equal share of electrons by both atoms.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82763"/>
          <a:ext cx="9144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9" imgW="9144000" imgH="1409700" progId="MSGraph.Chart.8">
                  <p:embed followColorScheme="full"/>
                </p:oleObj>
              </mc:Choice>
              <mc:Fallback>
                <p:oleObj name="Chart" r:id="rId9" imgW="9144000" imgH="1409700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82763"/>
                        <a:ext cx="91440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47015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polar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nonpolar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A cation has a ___ charge.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82763"/>
          <a:ext cx="9144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9" imgW="9144000" imgH="1409700" progId="MSGraph.Chart.8">
                  <p:embed followColorScheme="full"/>
                </p:oleObj>
              </mc:Choice>
              <mc:Fallback>
                <p:oleObj name="Chart" r:id="rId9" imgW="9144000" imgH="1409700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82763"/>
                        <a:ext cx="91440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073275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positive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negative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smtClean="0"/>
              <a:t>When an atom ___ electrons, it becomes positively charged.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82763"/>
          <a:ext cx="9144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9" imgW="9144000" imgH="1409700" progId="MSGraph.Chart.8">
                  <p:embed followColorScheme="full"/>
                </p:oleObj>
              </mc:Choice>
              <mc:Fallback>
                <p:oleObj name="Chart" r:id="rId9" imgW="9144000" imgH="1409700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82763"/>
                        <a:ext cx="91440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47015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gains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loses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smtClean="0"/>
              <a:t>In the formula CO</a:t>
            </a:r>
            <a:r>
              <a:rPr lang="en-US" sz="4000" baseline="-25000" smtClean="0"/>
              <a:t>2</a:t>
            </a:r>
            <a:r>
              <a:rPr lang="en-US" sz="4000" smtClean="0"/>
              <a:t>, the number 2 is called a ___.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3421063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6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superscript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oxidation number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charge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subscript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What is the correct name for PCl</a:t>
            </a:r>
            <a:r>
              <a:rPr lang="en-US" baseline="-25000" smtClean="0"/>
              <a:t>3</a:t>
            </a:r>
            <a:r>
              <a:rPr lang="en-US" smtClean="0"/>
              <a:t>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Monophosphorus trichloride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Phosphorus chloride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Phosphorus trichloride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Traphosphorus chloride</a:t>
            </a: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173163" y="294640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Countdown" hidden="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graphicFrame>
        <p:nvGraphicFramePr>
          <p:cNvPr id="11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What is the correct name for Li</a:t>
            </a:r>
            <a:r>
              <a:rPr lang="en-US" baseline="-25000" smtClean="0"/>
              <a:t>2</a:t>
            </a:r>
            <a:r>
              <a:rPr lang="en-US" smtClean="0"/>
              <a:t>O?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073275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4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Lithium oxide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Dilithium oxide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Lithium (II) oxide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Lithium dioxide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Usually occurs when the </a:t>
            </a:r>
            <a:r>
              <a:rPr lang="en-US" sz="5400" dirty="0" err="1" smtClean="0"/>
              <a:t>electronegativity</a:t>
            </a:r>
            <a:r>
              <a:rPr lang="en-US" sz="5400" dirty="0" smtClean="0"/>
              <a:t> difference between the two elements is small (&lt;1.7)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PQuestion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mtClean="0"/>
              <a:t>Which is not a diatomic molecule?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3421063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8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Fluorine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Nitrogen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Bromine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Boron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Which element is a nonmetal?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94640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2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Boron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Lithium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Carbon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Magnesium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800" smtClean="0"/>
              <a:t>Which element has 7 valence electrons?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94640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6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Boron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Nitrogen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Fluorine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Manganese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Noble gases are stable because they have __ valence electrons.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3421063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0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2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4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6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8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The noble gases are in which block of the periodic table?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47015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4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p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d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f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Electrons have what charge?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57363"/>
          <a:ext cx="91440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Chart" r:id="rId9" imgW="9144000" imgH="1886102" progId="MSGraph.Chart.8">
                  <p:embed followColorScheme="full"/>
                </p:oleObj>
              </mc:Choice>
              <mc:Fallback>
                <p:oleObj name="Chart" r:id="rId9" imgW="9144000" imgH="1886102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57363"/>
                        <a:ext cx="9144000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073275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8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-1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+1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0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smtClean="0"/>
              <a:t>How many valence electrons are in an atom of oxygen?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795463"/>
          <a:ext cx="91535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Chart" r:id="rId9" imgW="9144000" imgH="2295449" progId="MSGraph.Chart.8">
                  <p:embed followColorScheme="full"/>
                </p:oleObj>
              </mc:Choice>
              <mc:Fallback>
                <p:oleObj name="Chart" r:id="rId9" imgW="9144000" imgH="2295449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795463"/>
                        <a:ext cx="9153525" cy="229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Countdown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823200" y="2089150"/>
            <a:ext cx="1193800" cy="4406900"/>
            <a:chOff x="7975600" y="1905000"/>
            <a:chExt cx="1193800" cy="4406900"/>
          </a:xfrm>
        </p:grpSpPr>
        <p:cxnSp>
          <p:nvCxnSpPr>
            <p:cNvPr id="8" name="CDLine" hidden="1"/>
            <p:cNvCxnSpPr/>
            <p:nvPr/>
          </p:nvCxnSpPr>
          <p:spPr>
            <a:xfrm>
              <a:off x="8572500" y="1905000"/>
              <a:ext cx="0" cy="3810000"/>
            </a:xfrm>
            <a:prstGeom prst="line">
              <a:avLst/>
            </a:prstGeom>
            <a:ln w="635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DBall" hidden="1"/>
            <p:cNvSpPr/>
            <p:nvPr/>
          </p:nvSpPr>
          <p:spPr>
            <a:xfrm>
              <a:off x="7975600" y="5118100"/>
              <a:ext cx="1193800" cy="1193800"/>
            </a:xfrm>
            <a:prstGeom prst="star24">
              <a:avLst/>
            </a:prstGeom>
            <a:gradFill flip="none" rotWithShape="1">
              <a:gsLst>
                <a:gs pos="100000">
                  <a:srgbClr val="85DFD0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>
                  <a:solidFill>
                    <a:srgbClr val="000000"/>
                  </a:solidFill>
                  <a:latin typeface="Tahoma"/>
                </a:rPr>
                <a:t>0</a:t>
              </a:r>
            </a:p>
          </p:txBody>
        </p:sp>
      </p:grpSp>
      <p:sp>
        <p:nvSpPr>
          <p:cNvPr id="11" name="CorShape1"/>
          <p:cNvSpPr/>
          <p:nvPr>
            <p:custDataLst>
              <p:tags r:id="rId5"/>
            </p:custDataLst>
          </p:nvPr>
        </p:nvSpPr>
        <p:spPr>
          <a:xfrm>
            <a:off x="1173163" y="2946400"/>
            <a:ext cx="279400" cy="2794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2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97000" y="1935163"/>
            <a:ext cx="7594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2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4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6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8</a:t>
            </a:r>
          </a:p>
        </p:txBody>
      </p:sp>
      <p:graphicFrame>
        <p:nvGraphicFramePr>
          <p:cNvPr id="12" name="ResponseTable" hidden="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15925" y="6070600"/>
          <a:ext cx="8312150" cy="54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  <a:gridCol w="41563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pattFill prst="lgConfetti">
                      <a:fgClr>
                        <a:srgbClr val="0F6FC6"/>
                      </a:fgClr>
                      <a:bgClr>
                        <a:schemeClr val="accent3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</a:lnL>
                    <a:lnR w="12700" cmpd="sng">
                      <a:solidFill>
                        <a:prstClr val="black"/>
                      </a:solidFill>
                    </a:lnR>
                    <a:lnT w="12700" cmpd="sng">
                      <a:solidFill>
                        <a:prstClr val="black"/>
                      </a:solidFill>
                    </a:lnT>
                    <a:lnB w="12700" cmpd="sng">
                      <a:solidFill>
                        <a:prstClr val="black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9156" name="Picture 4" descr="http://chemwiki.ucdavis.edu/@api/deki/files/4756/=electronegativity_ch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Covalent bonds form between two nonmetals.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The bond results from an overlapping of </a:t>
            </a:r>
            <a:r>
              <a:rPr lang="en-US" sz="6000" dirty="0" err="1" smtClean="0"/>
              <a:t>orbitals</a:t>
            </a:r>
            <a:r>
              <a:rPr lang="en-US" sz="6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A covalent bond is a weaker bond than an ionic bond.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850"/>
            <a:ext cx="8534400" cy="1143000"/>
          </a:xfrm>
        </p:spPr>
        <p:txBody>
          <a:bodyPr/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 </a:t>
            </a:r>
            <a:r>
              <a:rPr lang="en-US" sz="4000" dirty="0" smtClean="0"/>
              <a:t>low melting point</a:t>
            </a:r>
          </a:p>
          <a:p>
            <a:pPr eaLnBrk="1" hangingPunct="1"/>
            <a:r>
              <a:rPr lang="en-US" sz="4000" dirty="0" smtClean="0"/>
              <a:t> gases or liquids at room temp (some are soft solids) </a:t>
            </a:r>
          </a:p>
          <a:p>
            <a:pPr eaLnBrk="1" hangingPunct="1"/>
            <a:r>
              <a:rPr lang="en-US" sz="4000" dirty="0" smtClean="0"/>
              <a:t>do not conduct electricity </a:t>
            </a:r>
          </a:p>
          <a:p>
            <a:pPr eaLnBrk="1" hangingPunct="1"/>
            <a:r>
              <a:rPr lang="en-US" sz="4000" dirty="0" smtClean="0"/>
              <a:t>many are insoluble in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/>
                </a:solidFill>
              </a:rPr>
              <a:t>Naming covalently bonded compounds.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The first element is named according to the element name.</a:t>
            </a:r>
          </a:p>
          <a:p>
            <a:pPr eaLnBrk="1" hangingPunct="1"/>
            <a:r>
              <a:rPr lang="en-US" sz="3600" dirty="0" smtClean="0"/>
              <a:t>An –ide ending is added to the name of the second element.</a:t>
            </a:r>
          </a:p>
          <a:p>
            <a:pPr eaLnBrk="1" hangingPunct="1"/>
            <a:r>
              <a:rPr lang="en-US" sz="3600" dirty="0" smtClean="0"/>
              <a:t>Numerical prefixes are used to indicate the number of each type of atom present.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BULLETTYPE" val="3"/>
  <p:tag name="COUNTDOWNSECONDS" val="10"/>
  <p:tag name="CHARTVALUEFORMAT" val="0%"/>
  <p:tag name="MAXRESPONDERS" val="5"/>
  <p:tag name="CUSTOMCELLFORECOLOR" val="-16777216"/>
  <p:tag name="DISPLAYDEVICENUMBER" val="True"/>
  <p:tag name="CHARTCOLORS" val="0"/>
  <p:tag name="INCLUDEPPT" val="True"/>
  <p:tag name="AUTOADJUSTPARTRANGE" val="True"/>
  <p:tag name="ANSWERNOWSTYLE" val="-1"/>
  <p:tag name="BACKUPSESSIONS" val="True"/>
  <p:tag name="PARTICIPANTSINLEADERBOARD" val="5"/>
  <p:tag name="CUSTOMCELLBACKCOLOR1" val="-657956"/>
  <p:tag name="AUTOSIZEGRID" val="True"/>
  <p:tag name="PARTLISTDEFAULT" val="0"/>
  <p:tag name="TPVERSION" val="2008"/>
  <p:tag name="RESPCOUNTERFORMAT" val="0"/>
  <p:tag name="AUTOUPDATEALIASES" val="True"/>
  <p:tag name="CUSTOMCELLBACKCOLOR4" val="-8355712"/>
  <p:tag name="CHARTLABELS" val="0"/>
  <p:tag name="ZEROBASED" val="False"/>
  <p:tag name="INPUTSOURCE" val="1"/>
  <p:tag name="BUBBLEVALUEFORMAT" val="0.0"/>
  <p:tag name="GRIDSIZE" val="{Width=800, Height=600}"/>
  <p:tag name="POWERPOINTVERSION" val="12.0"/>
  <p:tag name="ROTATIONINTERVAL" val="2"/>
  <p:tag name="GRIDOPACITY" val="90"/>
  <p:tag name="SHOWBARVISIBLE" val="True"/>
  <p:tag name="CUSTOMGRIDBACKCOLOR" val="-2830136"/>
  <p:tag name="REALTIMEBACKUP" val="False"/>
  <p:tag name="USESCHEMECOLORS" val="True"/>
  <p:tag name="BACKUPMAINTENANCE" val="7"/>
  <p:tag name="COUNTDOWNSTYLE" val="-1"/>
  <p:tag name="BUBBLESIZEVISIBLE" val="True"/>
  <p:tag name="CORRECTPOINTVALUE" val="100"/>
  <p:tag name="RESETCHARTS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C598E5D0DDC4FE9B1E7FBE5B9D5EB5F"/>
  <p:tag name="SLIDEID" val="1C598E5D0DDC4FE9B1E7FBE5B9D5EB5F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In covalent compounds, atoms become stable by ___ their valence electrons."/>
  <p:tag name="ANSWERSALIAS" val="transferring|smicln|sharing"/>
  <p:tag name="RESPONSESGATHERED" val="True"/>
  <p:tag name="TOTALRESPONSES" val="19"/>
  <p:tag name="RESPONSECOUNT" val="19"/>
  <p:tag name="SLICED" val="False"/>
  <p:tag name="RESPONSES" val="2;2;2;2;2;2;2;2;2;2;2;2;2;2;2;2;1;2;2;"/>
  <p:tag name="CHARTSTRINGSTD" val="1 18"/>
  <p:tag name="CHARTSTRINGREV" val="18 1"/>
  <p:tag name="CHARTSTRINGSTDPER" val="0.0526315789473684 0.947368421052632"/>
  <p:tag name="CHARTSTRINGREVPER" val="0.947368421052632 0.052631578947368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20"/>
  <p:tag name="FONTSIZE" val="26"/>
  <p:tag name="BULLETTYPE" val="ppBulletArabicPeriod"/>
  <p:tag name="ANSWERTEXT" val="transferring&#10;shari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CD3AE78B27469A9BBC7D991D8282F7"/>
  <p:tag name="SLIDEID" val="21CD3AE78B27469A9BBC7D991D8282F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A ___ covalent bond is the result of an equal share of electrons by both atoms."/>
  <p:tag name="ANSWERSALIAS" val="polar|smicln|nonpolar"/>
  <p:tag name="RESPONSESGATHERED" val="True"/>
  <p:tag name="TOTALRESPONSES" val="19"/>
  <p:tag name="RESPONSECOUNT" val="19"/>
  <p:tag name="SLICED" val="False"/>
  <p:tag name="RESPONSES" val="2;1;2;2;2;2;2;2;2;2;2;2;2;2;2;2;2;2;1;"/>
  <p:tag name="CHARTSTRINGSTD" val="2 17"/>
  <p:tag name="CHARTSTRINGREV" val="17 2"/>
  <p:tag name="CHARTSTRINGSTDPER" val="0.105263157894737 0.894736842105263"/>
  <p:tag name="CHARTSTRINGREVPER" val="0.894736842105263 0.105263157894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4"/>
  <p:tag name="FONTSIZE" val="26"/>
  <p:tag name="BULLETTYPE" val="ppBulletArabicPeriod"/>
  <p:tag name="ANSWERTEXT" val="polar&#10;nonpola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28999C3889F4E0296615D1A118B9729"/>
  <p:tag name="SLIDEID" val="528999C3889F4E0296615D1A118B9729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"/>
  <p:tag name="QUESTIONALIAS" val="A cation has a ___ charge."/>
  <p:tag name="ANSWERSALIAS" val="positive|smicln|negative"/>
  <p:tag name="RESPONSESGATHERED" val="True"/>
  <p:tag name="TOTALRESPONSES" val="19"/>
  <p:tag name="RESPONSECOUNT" val="19"/>
  <p:tag name="SLICED" val="False"/>
  <p:tag name="RESPONSES" val="1;1;1;1;1;1;1;1;1;1;1;1;1;1;1;1;1;1;1;"/>
  <p:tag name="CHARTSTRINGSTD" val="19 0"/>
  <p:tag name="CHARTSTRINGREV" val="0 19"/>
  <p:tag name="CHARTSTRINGSTDPER" val="1 0"/>
  <p:tag name="CHARTSTRINGREVPER" val="0 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7"/>
  <p:tag name="FONTSIZE" val="26"/>
  <p:tag name="BULLETTYPE" val="ppBulletArabicPeriod"/>
  <p:tag name="ANSWERTEXT" val="positive&#10;negativ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DC1061A5F942E0B460B09D6B75E629"/>
  <p:tag name="SLIDEID" val="BBDC1061A5F942E0B460B09D6B75E629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When an atom ___ electrons, it becomes positively charged."/>
  <p:tag name="ANSWERSALIAS" val="gains|smicln|loses"/>
  <p:tag name="RESPONSESGATHERED" val="True"/>
  <p:tag name="TOTALRESPONSES" val="19"/>
  <p:tag name="RESPONSECOUNT" val="19"/>
  <p:tag name="SLICED" val="False"/>
  <p:tag name="RESPONSES" val="2;2;2;2;2;2;2;2;2;2;2;2;2;2;2;2;1;2;2;"/>
  <p:tag name="CHARTSTRINGSTD" val="1 18"/>
  <p:tag name="CHARTSTRINGREV" val="18 1"/>
  <p:tag name="CHARTSTRINGSTDPER" val="0.0526315789473684 0.947368421052632"/>
  <p:tag name="CHARTSTRINGREVPER" val="0.947368421052632 0.052631578947368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1"/>
  <p:tag name="FONTSIZE" val="26"/>
  <p:tag name="BULLETTYPE" val="ppBulletArabicPeriod"/>
  <p:tag name="ANSWERTEXT" val="gains&#10;los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2A9281155DE4EA08DCBC027A7EB713C"/>
  <p:tag name="SLIDEID" val="12A9281155DE4EA08DCBC027A7EB713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Incorrect|smicln|Incorrect|smicln|Correct"/>
  <p:tag name="QUESTIONALIAS" val="In the formula CO2, the number 2 is called a ___."/>
  <p:tag name="ANSWERSALIAS" val="superscript|smicln|oxidation number|smicln|charge|smicln|subscript"/>
  <p:tag name="RESPONSESGATHERED" val="True"/>
  <p:tag name="TOTALRESPONSES" val="19"/>
  <p:tag name="RESPONSECOUNT" val="19"/>
  <p:tag name="SLICED" val="False"/>
  <p:tag name="RESPONSES" val="4;4;4;4;4;4;4;4;4;4;4;4;4;4;4;4;4;4;4;"/>
  <p:tag name="CHARTSTRINGSTD" val="0 0 0 19"/>
  <p:tag name="CHARTSTRINGREV" val="19 0 0 0"/>
  <p:tag name="CHARTSTRINGSTDPER" val="0 0 0 1"/>
  <p:tag name="CHARTSTRINGREVPER" val="1 0 0 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5"/>
  <p:tag name="FONTSIZE" val="26"/>
  <p:tag name="BULLETTYPE" val="ppBulletArabicPeriod"/>
  <p:tag name="ANSWERTEXT" val="superscript&#10;oxidation number&#10;charge&#10;subscrip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2640FC2D5064A8AB0EC3B8C88036807"/>
  <p:tag name="SLIDEID" val="D2640FC2D5064A8AB0EC3B8C8803680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at is the correct name for PCl3?"/>
  <p:tag name="ANSWERSALIAS" val="Monophosphorus trichloride|smicln|Phosphorus chloride|smicln|Phosphorus trichloride|smicln|Traphosphorus chloride"/>
  <p:tag name="VALUES" val="Incorrect|smicln|Incorrect|smicln|Correct|smicln|Incorrect"/>
  <p:tag name="RESPONSESGATHERED" val="True"/>
  <p:tag name="TOTALRESPONSES" val="19"/>
  <p:tag name="RESPONSECOUNT" val="19"/>
  <p:tag name="SLICED" val="False"/>
  <p:tag name="RESPONSES" val="3;3;3;3;3;3;3;3;3;3;3;3;3;3;3;3;3;3;3;"/>
  <p:tag name="CHARTSTRINGSTD" val="0 0 19 0"/>
  <p:tag name="CHARTSTRINGREV" val="0 19 0 0"/>
  <p:tag name="CHARTSTRINGSTDPER" val="0 0 1 0"/>
  <p:tag name="CHARTSTRINGREVPER" val="0 1 0 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2"/>
  <p:tag name="FONTSIZE" val="26"/>
  <p:tag name="BULLETTYPE" val="ppBulletArabicPeriod"/>
  <p:tag name="ANSWERTEXT" val="Monophosphorus trichloride&#10;Phosphorus chloride&#10;Phosphorus trichloride&#10;Traphosphorus chlorid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B111C0677594DEFA9E5CB2C9BDDDA07"/>
  <p:tag name="SLIDEID" val="1B111C0677594DEFA9E5CB2C9BDDDA0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|smicln|Incorrect|smicln|Incorrect"/>
  <p:tag name="QUESTIONALIAS" val="What is the correct name for Li2O?"/>
  <p:tag name="ANSWERSALIAS" val="Lithium oxide|smicln|Dilithium oxide|smicln|Lithium (II) oxide|smicln|Lithium dioxide"/>
  <p:tag name="RESPONSESGATHERED" val="True"/>
  <p:tag name="TOTALRESPONSES" val="19"/>
  <p:tag name="RESPONSECOUNT" val="19"/>
  <p:tag name="SLICED" val="False"/>
  <p:tag name="RESPONSES" val="3;1;2;4;2;4;3;4;2;2;4;1;3;3;2;3;4;2;2;"/>
  <p:tag name="CHARTSTRINGSTD" val="2 7 5 5"/>
  <p:tag name="CHARTSTRINGREV" val="5 5 7 2"/>
  <p:tag name="CHARTSTRINGSTDPER" val="0.105263157894737 0.368421052631579 0.263157894736842 0.263157894736842"/>
  <p:tag name="CHARTSTRINGREVPER" val="0.263157894736842 0.263157894736842 0.368421052631579 0.10526315789473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4"/>
  <p:tag name="FONTSIZE" val="26"/>
  <p:tag name="BULLETTYPE" val="ppBulletArabicPeriod"/>
  <p:tag name="ANSWERTEXT" val="Lithium oxide&#10;Dilithium oxide&#10;Lithium (II) oxide&#10;Lithium dioxid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753C9EB7FD74F6386F2A569DA902243"/>
  <p:tag name="SLIDEID" val="9753C9EB7FD74F6386F2A569DA90224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Incorrect|smicln|Incorrect|smicln|Correct"/>
  <p:tag name="QUESTIONALIAS" val="Which is not a diatomic molecule?"/>
  <p:tag name="ANSWERSALIAS" val="Fluorine|smicln|Nitrogen|smicln|Bromine|smicln|Boron"/>
  <p:tag name="RESPONSESGATHERED" val="True"/>
  <p:tag name="TOTALRESPONSES" val="18"/>
  <p:tag name="RESPONSECOUNT" val="18"/>
  <p:tag name="SLICED" val="False"/>
  <p:tag name="RESPONSES" val="4;4;4;2;2;-;4;4;4;2;3;4;1;4;4;4;1;3;2;"/>
  <p:tag name="CHARTSTRINGSTD" val="2 4 2 10"/>
  <p:tag name="CHARTSTRINGREV" val="10 2 4 2"/>
  <p:tag name="CHARTSTRINGSTDPER" val="0.111111111111111 0.222222222222222 0.111111111111111 0.555555555555556"/>
  <p:tag name="CHARTSTRINGREVPER" val="0.555555555555556 0.111111111111111 0.222222222222222 0.11111111111111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26"/>
  <p:tag name="BULLETTYPE" val="ppBulletArabicPeriod"/>
  <p:tag name="ANSWERTEXT" val="Fluorine&#10;Nitrogen&#10;Bromine&#10;Boro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C0D54CB75904B839898A7DB7A84CD4E"/>
  <p:tag name="SLIDEID" val="4C0D54CB75904B839898A7DB7A84CD4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Incorrect|smicln|Correct|smicln|Incorrect"/>
  <p:tag name="QUESTIONALIAS" val="Which element is a nonmetal?"/>
  <p:tag name="ANSWERSALIAS" val="Boron|smicln|Lithium|smicln|Carbon|smicln|Magnesium"/>
  <p:tag name="RESPONSESGATHERED" val="True"/>
  <p:tag name="TOTALRESPONSES" val="19"/>
  <p:tag name="RESPONSECOUNT" val="19"/>
  <p:tag name="SLICED" val="False"/>
  <p:tag name="RESPONSES" val="3;3;3;3;3;3;1;3;3;3;3;3;3;3;3;3;3;1;3;"/>
  <p:tag name="CHARTSTRINGSTD" val="2 0 17 0"/>
  <p:tag name="CHARTSTRINGREV" val="0 17 0 2"/>
  <p:tag name="CHARTSTRINGSTDPER" val="0.105263157894737 0 0.894736842105263 0"/>
  <p:tag name="CHARTSTRINGREVPER" val="0 0.894736842105263 0 0.10526315789473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26"/>
  <p:tag name="BULLETTYPE" val="ppBulletArabicPeriod"/>
  <p:tag name="ANSWERTEXT" val="Boron&#10;Lithium&#10;Carbon&#10;Magnesiu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9536D4ED8AC4B87BEAB566D1E1D1608"/>
  <p:tag name="SLIDEID" val="E9536D4ED8AC4B87BEAB566D1E1D160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Incorrect|smicln|Correct|smicln|Incorrect"/>
  <p:tag name="QUESTIONALIAS" val="Which element has 7 valence electrons?"/>
  <p:tag name="ANSWERSALIAS" val="Boron|smicln|Nitrogen|smicln|Fluorine|smicln|Manganese"/>
  <p:tag name="RESPONSESGATHERED" val="True"/>
  <p:tag name="TOTALRESPONSES" val="19"/>
  <p:tag name="RESPONSECOUNT" val="19"/>
  <p:tag name="SLICED" val="False"/>
  <p:tag name="RESPONSES" val="3;3;3;3;3;3;3;3;3;3;3;3;3;3;3;3;3;3;3;"/>
  <p:tag name="CHARTSTRINGSTD" val="0 0 19 0"/>
  <p:tag name="CHARTSTRINGREV" val="0 19 0 0"/>
  <p:tag name="CHARTSTRINGSTDPER" val="0 0 1 0"/>
  <p:tag name="CHARTSTRINGREVPER" val="0 1 0 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3"/>
  <p:tag name="FONTSIZE" val="26"/>
  <p:tag name="BULLETTYPE" val="ppBulletArabicPeriod"/>
  <p:tag name="ANSWERTEXT" val="Boron&#10;Nitrogen&#10;Fluorine&#10;Mangane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8836E61B804E44806C4E3BFFD9A15C"/>
  <p:tag name="SLIDEID" val="3D8836E61B804E44806C4E3BFFD9A15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Incorrect|smicln|Incorrect|smicln|Correct"/>
  <p:tag name="QUESTIONALIAS" val="Noble gases are stable because they have __ valence electrons."/>
  <p:tag name="ANSWERSALIAS" val="2|smicln|4|smicln|6|smicln|8"/>
  <p:tag name="RESPONSESGATHERED" val="True"/>
  <p:tag name="TOTALRESPONSES" val="19"/>
  <p:tag name="RESPONSECOUNT" val="19"/>
  <p:tag name="SLICED" val="False"/>
  <p:tag name="RESPONSES" val="4;4;4;4;4;4;4;4;4;4;4;4;4;4;4;4;4;4;4;"/>
  <p:tag name="CHARTSTRINGSTD" val="0 0 0 19"/>
  <p:tag name="CHARTSTRINGREV" val="19 0 0 0"/>
  <p:tag name="CHARTSTRINGSTDPER" val="0 0 0 1"/>
  <p:tag name="CHARTSTRINGREVPER" val="1 0 0 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26"/>
  <p:tag name="BULLETTYPE" val="ppBulletArabicPeriod"/>
  <p:tag name="ANSWERTEXT" val="2&#10;4&#10;6&#10;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402AFAF25814669AC993CAF83F8EE4E"/>
  <p:tag name="SLIDEID" val="D402AFAF25814669AC993CAF83F8EE4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|smicln|Incorrect|smicln|Incorrect"/>
  <p:tag name="QUESTIONALIAS" val="The noble gases are in which block of the periodic table?"/>
  <p:tag name="ANSWERSALIAS" val="s|smicln|p|smicln|d|smicln|f"/>
  <p:tag name="RESPONSESGATHERED" val="True"/>
  <p:tag name="TOTALRESPONSES" val="18"/>
  <p:tag name="RESPONSECOUNT" val="18"/>
  <p:tag name="SLICED" val="False"/>
  <p:tag name="RESPONSES" val="2;2;3;3;3;4;2;1;2;2;2;2;4;3;2;2;-;2;2;"/>
  <p:tag name="CHARTSTRINGSTD" val="1 11 4 2"/>
  <p:tag name="CHARTSTRINGREV" val="2 4 11 1"/>
  <p:tag name="CHARTSTRINGSTDPER" val="0.0555555555555556 0.611111111111111 0.222222222222222 0.111111111111111"/>
  <p:tag name="CHARTSTRINGREVPER" val="0.111111111111111 0.222222222222222 0.611111111111111 0.055555555555555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26"/>
  <p:tag name="BULLETTYPE" val="ppBulletArabicPeriod"/>
  <p:tag name="ANSWERTEXT" val="s&#10;p&#10;d&#10;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E2E60EED08743E9AC1CE0F4DEFBD8B3"/>
  <p:tag name="SLIDEID" val="EE2E60EED08743E9AC1CE0F4DEFBD8B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|smicln|Incorrect"/>
  <p:tag name="QUESTIONALIAS" val="Electrons have what charge?"/>
  <p:tag name="ANSWERSALIAS" val="-1|smicln|+1|smicln|0"/>
  <p:tag name="RESPONSESGATHERED" val="True"/>
  <p:tag name="TOTALRESPONSES" val="19"/>
  <p:tag name="RESPONSECOUNT" val="19"/>
  <p:tag name="SLICED" val="False"/>
  <p:tag name="RESPONSES" val="1;2;1;1;1;1;1;1;1;1;2;1;2;1;1;1;1;1;1;"/>
  <p:tag name="CHARTSTRINGSTD" val="16 3 0"/>
  <p:tag name="CHARTSTRINGREV" val="0 3 16"/>
  <p:tag name="CHARTSTRINGSTDPER" val="0.842105263157895 0.157894736842105 0"/>
  <p:tag name="CHARTSTRINGREVPER" val="0 0.157894736842105 0.84210526315789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7"/>
  <p:tag name="FONTSIZE" val="26"/>
  <p:tag name="BULLETTYPE" val="ppBulletArabicPeriod"/>
  <p:tag name="ANSWERTEXT" val="-1&#10;+1&#10;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99FA4E33644CABAE05A1624F20BC8A"/>
  <p:tag name="SLIDEID" val="8999FA4E33644CABAE05A1624F20BC8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Incorrect|smicln|Correct|smicln|Incorrect"/>
  <p:tag name="QUESTIONALIAS" val="How many valence electrons are in an atom of oxygen?"/>
  <p:tag name="ANSWERSALIAS" val="2|smicln|4|smicln|6|smicln|8"/>
  <p:tag name="RESPONSESGATHERED" val="True"/>
  <p:tag name="TOTALRESPONSES" val="19"/>
  <p:tag name="RESPONSECOUNT" val="19"/>
  <p:tag name="SLICED" val="False"/>
  <p:tag name="RESPONSES" val="3;3;3;3;3;3;3;3;3;3;3;3;3;3;3;3;3;3;3;"/>
  <p:tag name="CHARTSTRINGSTD" val="0 0 19 0"/>
  <p:tag name="CHARTSTRINGREV" val="0 19 0 0"/>
  <p:tag name="CHARTSTRINGSTDPER" val="0 0 1 0"/>
  <p:tag name="CHARTSTRINGREVPER" val="0 1 0 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26"/>
  <p:tag name="BULLETTYPE" val="ppBulletArabicPeriod"/>
  <p:tag name="ANSWERTEXT" val="2&#10;4&#10;6&#10;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5">
      <a:dk1>
        <a:srgbClr val="FFFFFF"/>
      </a:dk1>
      <a:lt1>
        <a:srgbClr val="000000"/>
      </a:lt1>
      <a:dk2>
        <a:srgbClr val="DBF5F9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">
    <a:dk1>
      <a:srgbClr val="FFFFFF"/>
    </a:dk1>
    <a:lt1>
      <a:srgbClr val="000000"/>
    </a:lt1>
    <a:dk2>
      <a:srgbClr val="DBF5F9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5">
    <a:dk1>
      <a:srgbClr val="FFFFFF"/>
    </a:dk1>
    <a:lt1>
      <a:srgbClr val="000000"/>
    </a:lt1>
    <a:dk2>
      <a:srgbClr val="DBF5F9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2024</TotalTime>
  <Words>1103</Words>
  <Application>Microsoft Office PowerPoint</Application>
  <PresentationFormat>On-screen Show (4:3)</PresentationFormat>
  <Paragraphs>515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Constantia</vt:lpstr>
      <vt:lpstr>Tahoma</vt:lpstr>
      <vt:lpstr>Times New Roman</vt:lpstr>
      <vt:lpstr>Wingdings 2</vt:lpstr>
      <vt:lpstr>Flow</vt:lpstr>
      <vt:lpstr>Chart</vt:lpstr>
      <vt:lpstr>Covalent Bonding</vt:lpstr>
      <vt:lpstr>What is a covalent bond?</vt:lpstr>
      <vt:lpstr>Covalent Bond</vt:lpstr>
      <vt:lpstr>PowerPoint Presentation</vt:lpstr>
      <vt:lpstr>Covalent Bond</vt:lpstr>
      <vt:lpstr>Covalent Bond</vt:lpstr>
      <vt:lpstr>Covalent Bond</vt:lpstr>
      <vt:lpstr>Properties of Covalent Compounds</vt:lpstr>
      <vt:lpstr>Naming covalently bonded compounds.</vt:lpstr>
      <vt:lpstr>Numerical Prefixes</vt:lpstr>
      <vt:lpstr>Name the following compounds</vt:lpstr>
      <vt:lpstr>Write the formulas for the following compounds:</vt:lpstr>
      <vt:lpstr>Types of Covalent Bonds</vt:lpstr>
      <vt:lpstr>Polar vs. Nonpolar Bonds</vt:lpstr>
      <vt:lpstr>Polar vs. Nonpolar Bonds</vt:lpstr>
      <vt:lpstr>Summary of Polar and Nonpolar Molecules</vt:lpstr>
      <vt:lpstr>“Like dissolves Like”</vt:lpstr>
      <vt:lpstr>Lewis Dot Diagrams</vt:lpstr>
      <vt:lpstr>Lewis Dot Diagrams</vt:lpstr>
      <vt:lpstr>Lewis Dot Diagrams</vt:lpstr>
      <vt:lpstr>Lewis Dot Diagrams</vt:lpstr>
      <vt:lpstr>Lewis Dot Diagrams</vt:lpstr>
      <vt:lpstr>In covalent compounds, atoms become stable by ___ their valence electrons.</vt:lpstr>
      <vt:lpstr>A ___ covalent bond is the result of an equal share of electrons by both atoms.</vt:lpstr>
      <vt:lpstr>A cation has a ___ charge.</vt:lpstr>
      <vt:lpstr>When an atom ___ electrons, it becomes positively charged.</vt:lpstr>
      <vt:lpstr>In the formula CO2, the number 2 is called a ___.</vt:lpstr>
      <vt:lpstr>What is the correct name for PCl3?</vt:lpstr>
      <vt:lpstr>What is the correct name for Li2O?</vt:lpstr>
      <vt:lpstr>Which is not a diatomic molecule?</vt:lpstr>
      <vt:lpstr>Which element is a nonmetal?</vt:lpstr>
      <vt:lpstr>Which element has 7 valence electrons?</vt:lpstr>
      <vt:lpstr>Noble gases are stable because they have __ valence electrons.</vt:lpstr>
      <vt:lpstr>The noble gases are in which block of the periodic table?</vt:lpstr>
      <vt:lpstr>Electrons have what charge?</vt:lpstr>
      <vt:lpstr>How many valence electrons are in an atom of oxygen?</vt:lpstr>
    </vt:vector>
  </TitlesOfParts>
  <Company>BCSS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creator>lisa.cole</dc:creator>
  <cp:lastModifiedBy>Shannon McCoy</cp:lastModifiedBy>
  <cp:revision>109</cp:revision>
  <dcterms:created xsi:type="dcterms:W3CDTF">2009-11-29T21:37:24Z</dcterms:created>
  <dcterms:modified xsi:type="dcterms:W3CDTF">2016-11-16T15:10:55Z</dcterms:modified>
</cp:coreProperties>
</file>