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1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2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06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7269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87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5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88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6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9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7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2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0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5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9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8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DF95C3B-4DFA-402B-ADF1-EEA80249E7D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6CC4DB2-8174-49E3-826E-8F43796F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2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6788"/>
            <a:ext cx="9144000" cy="1694610"/>
          </a:xfrm>
        </p:spPr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6883" y="3146612"/>
            <a:ext cx="8689976" cy="1371599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And </a:t>
            </a:r>
          </a:p>
          <a:p>
            <a:r>
              <a:rPr lang="en-US" sz="4000" dirty="0" smtClean="0"/>
              <a:t>Calculating with Significant Digits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2940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06" y="94130"/>
            <a:ext cx="10515600" cy="843523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Review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2388" y="937653"/>
            <a:ext cx="11071412" cy="57320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9800" dirty="0"/>
              <a:t>How many significant digits are in each of the measurements below:</a:t>
            </a:r>
          </a:p>
          <a:p>
            <a:pPr marL="0" indent="0">
              <a:buNone/>
            </a:pPr>
            <a:r>
              <a:rPr lang="en-US" sz="9800" dirty="0"/>
              <a:t>1) 100 m </a:t>
            </a:r>
            <a:r>
              <a:rPr lang="en-US" sz="9800" dirty="0" smtClean="0"/>
              <a:t>_________ 	2</a:t>
            </a:r>
            <a:r>
              <a:rPr lang="en-US" sz="9800" dirty="0"/>
              <a:t>)  0.0230 m/s  </a:t>
            </a:r>
            <a:r>
              <a:rPr lang="en-US" sz="9800" dirty="0" smtClean="0"/>
              <a:t>_______ 	    3</a:t>
            </a:r>
            <a:r>
              <a:rPr lang="en-US" sz="9800" dirty="0"/>
              <a:t>)  100.1 m </a:t>
            </a:r>
            <a:r>
              <a:rPr lang="en-US" sz="9800" dirty="0" smtClean="0"/>
              <a:t>________</a:t>
            </a:r>
            <a:endParaRPr lang="en-US" sz="9800" dirty="0"/>
          </a:p>
          <a:p>
            <a:pPr marL="0" indent="0">
              <a:buNone/>
            </a:pPr>
            <a:r>
              <a:rPr lang="en-US" sz="9800" dirty="0" smtClean="0"/>
              <a:t>4</a:t>
            </a:r>
            <a:r>
              <a:rPr lang="en-US" sz="9800" dirty="0"/>
              <a:t>) 2.0 x 10</a:t>
            </a:r>
            <a:r>
              <a:rPr lang="en-US" sz="9800" baseline="30000" dirty="0"/>
              <a:t>11</a:t>
            </a:r>
            <a:r>
              <a:rPr lang="en-US" sz="9800" dirty="0"/>
              <a:t> m/s </a:t>
            </a:r>
            <a:r>
              <a:rPr lang="en-US" sz="9800" dirty="0" smtClean="0"/>
              <a:t>______</a:t>
            </a:r>
            <a:r>
              <a:rPr lang="en-US" sz="9800" dirty="0"/>
              <a:t>	</a:t>
            </a:r>
            <a:r>
              <a:rPr lang="en-US" sz="9800" dirty="0" smtClean="0"/>
              <a:t>5</a:t>
            </a:r>
            <a:r>
              <a:rPr lang="en-US" sz="9800" dirty="0"/>
              <a:t>)  50 </a:t>
            </a:r>
            <a:r>
              <a:rPr lang="en-US" sz="9800" dirty="0" err="1"/>
              <a:t>metersticks</a:t>
            </a:r>
            <a:r>
              <a:rPr lang="en-US" sz="9800" dirty="0"/>
              <a:t> </a:t>
            </a:r>
            <a:r>
              <a:rPr lang="en-US" sz="9800" dirty="0" smtClean="0"/>
              <a:t>_______   6</a:t>
            </a:r>
            <a:r>
              <a:rPr lang="en-US" sz="9800" dirty="0"/>
              <a:t>)  10.380 </a:t>
            </a:r>
            <a:r>
              <a:rPr lang="en-US" sz="9800"/>
              <a:t>s </a:t>
            </a:r>
            <a:r>
              <a:rPr lang="en-US" sz="9800" smtClean="0"/>
              <a:t>________</a:t>
            </a:r>
            <a:endParaRPr lang="en-US" sz="9800" dirty="0"/>
          </a:p>
          <a:p>
            <a:pPr marL="0" indent="0">
              <a:buNone/>
            </a:pPr>
            <a:endParaRPr lang="en-US" sz="9800" dirty="0"/>
          </a:p>
          <a:p>
            <a:pPr marL="0" indent="0">
              <a:buNone/>
            </a:pPr>
            <a:r>
              <a:rPr lang="en-US" sz="9800" dirty="0"/>
              <a:t>Answer in the correct number of significant digits.</a:t>
            </a:r>
          </a:p>
          <a:p>
            <a:pPr marL="0" indent="0">
              <a:buNone/>
            </a:pPr>
            <a:r>
              <a:rPr lang="en-US" sz="9800" dirty="0"/>
              <a:t>7)   3.42 cm + 8.13 cm = _____________ or _____________</a:t>
            </a:r>
          </a:p>
          <a:p>
            <a:pPr marL="0" indent="0">
              <a:buNone/>
            </a:pPr>
            <a:r>
              <a:rPr lang="en-US" sz="9800" dirty="0" smtClean="0"/>
              <a:t>8</a:t>
            </a:r>
            <a:r>
              <a:rPr lang="en-US" sz="9800" dirty="0"/>
              <a:t>)   0.00457 cm x 0.18 cm = ___________ or ____________</a:t>
            </a:r>
          </a:p>
          <a:p>
            <a:pPr marL="0" indent="0">
              <a:buNone/>
            </a:pPr>
            <a:r>
              <a:rPr lang="en-US" sz="9800" dirty="0" smtClean="0"/>
              <a:t>9</a:t>
            </a:r>
            <a:r>
              <a:rPr lang="en-US" sz="9800" dirty="0"/>
              <a:t>)   85.0869 m</a:t>
            </a:r>
            <a:r>
              <a:rPr lang="en-US" sz="9800" baseline="30000" dirty="0"/>
              <a:t>2</a:t>
            </a:r>
            <a:r>
              <a:rPr lang="en-US" sz="9800" dirty="0"/>
              <a:t>  ÷ 9.0049 m= ________________ or ___________</a:t>
            </a:r>
          </a:p>
          <a:p>
            <a:pPr marL="0" indent="0">
              <a:buNone/>
            </a:pPr>
            <a:r>
              <a:rPr lang="en-US" sz="9800" dirty="0" smtClean="0"/>
              <a:t>10</a:t>
            </a:r>
            <a:r>
              <a:rPr lang="en-US" sz="9800" dirty="0"/>
              <a:t>) 13.80 cm – 6.0741 cm = _______________ or _______________</a:t>
            </a:r>
          </a:p>
          <a:p>
            <a:endParaRPr lang="en-US" sz="9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2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211" y="311338"/>
            <a:ext cx="10515600" cy="11006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7211" y="1264023"/>
            <a:ext cx="10515600" cy="4939834"/>
          </a:xfrm>
        </p:spPr>
        <p:txBody>
          <a:bodyPr/>
          <a:lstStyle/>
          <a:p>
            <a:r>
              <a:rPr lang="en-US" sz="4000" b="1" u="sng" dirty="0" smtClean="0"/>
              <a:t>Density</a:t>
            </a:r>
            <a:r>
              <a:rPr lang="en-US" sz="4000" b="1" dirty="0" smtClean="0"/>
              <a:t> – </a:t>
            </a:r>
            <a:r>
              <a:rPr lang="en-US" sz="4000" dirty="0"/>
              <a:t>the ratio of an object’s </a:t>
            </a:r>
            <a:r>
              <a:rPr lang="en-US" sz="4000" dirty="0" smtClean="0"/>
              <a:t>mass to volume.</a:t>
            </a:r>
          </a:p>
          <a:p>
            <a:r>
              <a:rPr lang="en-US" sz="4000" b="1" dirty="0"/>
              <a:t>Formula:  </a:t>
            </a:r>
            <a:r>
              <a:rPr lang="en-US" sz="4000" b="1" dirty="0" smtClean="0"/>
              <a:t>   D = </a:t>
            </a:r>
            <a:r>
              <a:rPr lang="en-US" sz="4000" b="1" u="sng" dirty="0" smtClean="0"/>
              <a:t>M</a:t>
            </a:r>
            <a:endParaRPr lang="en-US" sz="4000" u="sng" dirty="0"/>
          </a:p>
          <a:p>
            <a:pPr marL="3200400" lvl="7" indent="0">
              <a:buNone/>
            </a:pPr>
            <a:r>
              <a:rPr lang="en-US" sz="4000" b="1" dirty="0" smtClean="0"/>
              <a:t>   V</a:t>
            </a:r>
            <a:endParaRPr lang="en-US" sz="4000" b="1" dirty="0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113495" y="3304056"/>
            <a:ext cx="4666129" cy="20977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Units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	g/mL (liquid)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	g/ cm</a:t>
            </a:r>
            <a:r>
              <a:rPr kumimoji="0" lang="en-US" alt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3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(solid)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1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Density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4400" dirty="0"/>
              <a:t>EVERYTHING has a </a:t>
            </a:r>
            <a:r>
              <a:rPr lang="en-US" sz="4400" dirty="0" smtClean="0"/>
              <a:t>unique </a:t>
            </a:r>
            <a:r>
              <a:rPr lang="en-US" sz="4400" dirty="0"/>
              <a:t>density, therefore density can be used to </a:t>
            </a:r>
            <a:r>
              <a:rPr lang="en-US" sz="4400" dirty="0" smtClean="0"/>
              <a:t>identify an </a:t>
            </a:r>
            <a:r>
              <a:rPr lang="en-US" sz="4400" dirty="0"/>
              <a:t>unknown sample of matter.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79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Will it float or sink?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The density of water = </a:t>
            </a:r>
            <a:r>
              <a:rPr lang="en-US" sz="4000" b="1" dirty="0" smtClean="0"/>
              <a:t>1.0 g/ml</a:t>
            </a:r>
            <a:endParaRPr lang="en-US" sz="4000" dirty="0"/>
          </a:p>
          <a:p>
            <a:pPr lvl="1"/>
            <a:r>
              <a:rPr lang="en-US" sz="4000" dirty="0"/>
              <a:t>Anything with a density more than 1.0 g/ml = </a:t>
            </a:r>
            <a:r>
              <a:rPr lang="en-US" sz="4000" dirty="0" smtClean="0"/>
              <a:t>sinks </a:t>
            </a:r>
            <a:r>
              <a:rPr lang="en-US" sz="4000" dirty="0"/>
              <a:t>in water</a:t>
            </a:r>
          </a:p>
          <a:p>
            <a:pPr lvl="1"/>
            <a:r>
              <a:rPr lang="en-US" sz="4000" dirty="0"/>
              <a:t>Anything with a density less than 1.0 g/ml = </a:t>
            </a:r>
            <a:r>
              <a:rPr lang="en-US" sz="4000" dirty="0" smtClean="0"/>
              <a:t>floats </a:t>
            </a:r>
            <a:r>
              <a:rPr lang="en-US" sz="4000" dirty="0"/>
              <a:t>on 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5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Significant Figures in Calculations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sz="4000" dirty="0" smtClean="0"/>
              <a:t>Calculated </a:t>
            </a:r>
            <a:r>
              <a:rPr lang="en-US" sz="4000" dirty="0"/>
              <a:t>values must be </a:t>
            </a:r>
            <a:r>
              <a:rPr lang="en-US" sz="4000" dirty="0" smtClean="0"/>
              <a:t>rounded </a:t>
            </a:r>
            <a:r>
              <a:rPr lang="en-US" sz="4000" dirty="0"/>
              <a:t>so that they are consistent with the </a:t>
            </a:r>
            <a:r>
              <a:rPr lang="en-US" sz="4000" dirty="0" smtClean="0"/>
              <a:t>data </a:t>
            </a:r>
            <a:r>
              <a:rPr lang="en-US" sz="4000" dirty="0"/>
              <a:t>from which they were calculated.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42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Multiplication and Division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34788" y="1771837"/>
            <a:ext cx="105156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4000" dirty="0" smtClean="0"/>
              <a:t>In </a:t>
            </a:r>
            <a:r>
              <a:rPr lang="en-US" sz="4000" dirty="0"/>
              <a:t>calculations involving multiplication and division, answers should be rounded so that they contain the same number of </a:t>
            </a:r>
            <a:r>
              <a:rPr lang="en-US" sz="4000" dirty="0" smtClean="0"/>
              <a:t>significant </a:t>
            </a:r>
            <a:r>
              <a:rPr lang="en-US" sz="4000" dirty="0"/>
              <a:t>digits as the measurement with the </a:t>
            </a:r>
            <a:r>
              <a:rPr lang="en-US" sz="4000" dirty="0" smtClean="0"/>
              <a:t>LOWEST number </a:t>
            </a:r>
            <a:r>
              <a:rPr lang="en-US" sz="4000" dirty="0"/>
              <a:t>of significant digits.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363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349" y="0"/>
            <a:ext cx="10364451" cy="1596177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Examples: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68941" y="1586753"/>
            <a:ext cx="11084859" cy="4590210"/>
          </a:xfrm>
        </p:spPr>
        <p:txBody>
          <a:bodyPr/>
          <a:lstStyle/>
          <a:p>
            <a:r>
              <a:rPr lang="en-US" sz="4400" dirty="0" smtClean="0"/>
              <a:t>7.55 </a:t>
            </a:r>
            <a:r>
              <a:rPr lang="en-US" sz="4400" dirty="0"/>
              <a:t>m x 0.34 m = </a:t>
            </a:r>
            <a:r>
              <a:rPr lang="en-US" sz="4400" dirty="0" smtClean="0"/>
              <a:t> 2.567 m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                    </a:t>
            </a:r>
          </a:p>
          <a:p>
            <a:pPr lvl="1"/>
            <a:r>
              <a:rPr lang="en-US" sz="4000" dirty="0" smtClean="0"/>
              <a:t>Should </a:t>
            </a:r>
            <a:r>
              <a:rPr lang="en-US" sz="4000" dirty="0"/>
              <a:t>be rounded to </a:t>
            </a:r>
            <a:r>
              <a:rPr lang="en-US" sz="4000" dirty="0" smtClean="0"/>
              <a:t>2.6 m</a:t>
            </a:r>
            <a:r>
              <a:rPr lang="en-US" sz="4000" baseline="30000" dirty="0" smtClean="0"/>
              <a:t>2</a:t>
            </a:r>
          </a:p>
          <a:p>
            <a:pPr marL="457200" lvl="1" indent="0">
              <a:buNone/>
            </a:pPr>
            <a:endParaRPr lang="en-US" sz="4000" baseline="30000" dirty="0"/>
          </a:p>
          <a:p>
            <a:r>
              <a:rPr lang="en-US" sz="4400" dirty="0" smtClean="0"/>
              <a:t>2.4526 </a:t>
            </a:r>
            <a:r>
              <a:rPr lang="en-US" sz="4400" dirty="0"/>
              <a:t>m / 8.4 m = </a:t>
            </a:r>
            <a:r>
              <a:rPr lang="en-US" sz="4400" dirty="0" smtClean="0"/>
              <a:t>0.29197619 </a:t>
            </a:r>
            <a:r>
              <a:rPr lang="en-US" sz="4400" dirty="0" smtClean="0"/>
              <a:t>m</a:t>
            </a:r>
            <a:r>
              <a:rPr lang="en-US" sz="4400" baseline="30000" dirty="0" smtClean="0"/>
              <a:t>2  </a:t>
            </a:r>
            <a:r>
              <a:rPr lang="en-US" sz="4400" dirty="0" smtClean="0"/>
              <a:t>       </a:t>
            </a:r>
          </a:p>
          <a:p>
            <a:pPr lvl="1"/>
            <a:r>
              <a:rPr lang="en-US" sz="4000" dirty="0" smtClean="0"/>
              <a:t>Should </a:t>
            </a:r>
            <a:r>
              <a:rPr lang="en-US" sz="4000" dirty="0"/>
              <a:t>be rounded to </a:t>
            </a:r>
            <a:r>
              <a:rPr lang="en-US" sz="4000" dirty="0" smtClean="0"/>
              <a:t>0.29 </a:t>
            </a:r>
            <a:r>
              <a:rPr lang="en-US" sz="4000" dirty="0" smtClean="0"/>
              <a:t>m</a:t>
            </a:r>
            <a:r>
              <a:rPr lang="en-US" sz="4000" baseline="30000" dirty="0" smtClean="0"/>
              <a:t>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20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Addition and Subtraction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896445"/>
            <a:ext cx="10363826" cy="342410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4000" dirty="0" smtClean="0"/>
              <a:t>The </a:t>
            </a:r>
            <a:r>
              <a:rPr lang="en-US" sz="4000" dirty="0"/>
              <a:t>answer to an addition or subtraction calculation should be rounded to the same number of </a:t>
            </a:r>
            <a:r>
              <a:rPr lang="en-US" sz="4000" dirty="0" smtClean="0"/>
              <a:t>decimal places </a:t>
            </a:r>
            <a:r>
              <a:rPr lang="en-US" sz="4000" b="1" dirty="0"/>
              <a:t>(not </a:t>
            </a:r>
            <a:r>
              <a:rPr lang="en-US" sz="4000" b="1" dirty="0" smtClean="0"/>
              <a:t>significant digits</a:t>
            </a:r>
            <a:r>
              <a:rPr lang="en-US" sz="4000" b="1" dirty="0"/>
              <a:t>) </a:t>
            </a:r>
            <a:r>
              <a:rPr lang="en-US" sz="4000" dirty="0"/>
              <a:t>as the measurement with </a:t>
            </a:r>
            <a:r>
              <a:rPr lang="en-US" sz="4000" dirty="0" smtClean="0"/>
              <a:t>the LEAST number </a:t>
            </a:r>
            <a:r>
              <a:rPr lang="en-US" sz="4000" dirty="0"/>
              <a:t>of decimal places.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02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646" y="0"/>
            <a:ext cx="10364451" cy="1596177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Examples: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8236" y="1452282"/>
            <a:ext cx="10515600" cy="479191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12.52 m + 349.0 m + 8.24 m = 369.76 </a:t>
            </a:r>
            <a:r>
              <a:rPr lang="en-US" sz="4400" dirty="0" smtClean="0"/>
              <a:t>m</a:t>
            </a:r>
            <a:r>
              <a:rPr lang="en-US" sz="4400" baseline="30000" dirty="0" smtClean="0"/>
              <a:t>2 </a:t>
            </a:r>
          </a:p>
          <a:p>
            <a:pPr lvl="1"/>
            <a:r>
              <a:rPr lang="en-US" sz="4400" dirty="0" smtClean="0"/>
              <a:t>Should be rounded to 369.8 </a:t>
            </a:r>
            <a:r>
              <a:rPr lang="en-US" sz="4400" dirty="0" smtClean="0"/>
              <a:t>m</a:t>
            </a:r>
            <a:r>
              <a:rPr lang="en-US" sz="4400" baseline="30000" dirty="0" smtClean="0"/>
              <a:t>2</a:t>
            </a:r>
          </a:p>
          <a:p>
            <a:pPr marL="457200" lvl="1" indent="0">
              <a:buNone/>
            </a:pPr>
            <a:endParaRPr lang="en-US" sz="4400" dirty="0" smtClean="0"/>
          </a:p>
          <a:p>
            <a:r>
              <a:rPr lang="en-US" sz="4400" b="1" dirty="0" smtClean="0"/>
              <a:t> </a:t>
            </a:r>
            <a:r>
              <a:rPr lang="en-US" sz="4400" dirty="0" smtClean="0"/>
              <a:t>74.626 </a:t>
            </a:r>
            <a:r>
              <a:rPr lang="en-US" sz="4400" dirty="0"/>
              <a:t>m – 28.34 m </a:t>
            </a:r>
            <a:r>
              <a:rPr lang="en-US" sz="4400" dirty="0" smtClean="0"/>
              <a:t>=46.286 </a:t>
            </a:r>
            <a:r>
              <a:rPr lang="en-US" sz="4400" dirty="0" smtClean="0"/>
              <a:t>m</a:t>
            </a:r>
            <a:r>
              <a:rPr lang="en-US" sz="4400" baseline="30000" dirty="0" smtClean="0"/>
              <a:t>2</a:t>
            </a:r>
          </a:p>
          <a:p>
            <a:pPr lvl="1"/>
            <a:r>
              <a:rPr lang="en-US" sz="4400" dirty="0" smtClean="0"/>
              <a:t> </a:t>
            </a:r>
            <a:r>
              <a:rPr lang="en-US" sz="4400" dirty="0"/>
              <a:t>Should be rounded to </a:t>
            </a:r>
            <a:r>
              <a:rPr lang="en-US" sz="4400" dirty="0" smtClean="0"/>
              <a:t>46.29 </a:t>
            </a:r>
            <a:r>
              <a:rPr lang="en-US" sz="4400" dirty="0" smtClean="0"/>
              <a:t>m</a:t>
            </a:r>
            <a:r>
              <a:rPr lang="en-US" sz="4400" baseline="30000" dirty="0" smtClean="0"/>
              <a:t>2</a:t>
            </a: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0741860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72</TotalTime>
  <Words>261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</vt:lpstr>
      <vt:lpstr>Droplet</vt:lpstr>
      <vt:lpstr>Density</vt:lpstr>
      <vt:lpstr>PowerPoint Presentation</vt:lpstr>
      <vt:lpstr>Density</vt:lpstr>
      <vt:lpstr>Will it float or sink? </vt:lpstr>
      <vt:lpstr>Significant Figures in Calculations </vt:lpstr>
      <vt:lpstr>Multiplication and Division </vt:lpstr>
      <vt:lpstr>Examples:</vt:lpstr>
      <vt:lpstr>Addition and Subtraction </vt:lpstr>
      <vt:lpstr>Examples:</vt:lpstr>
      <vt:lpstr>Review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</dc:title>
  <dc:creator>Shannon McCoy</dc:creator>
  <cp:lastModifiedBy>Shannon McCoy</cp:lastModifiedBy>
  <cp:revision>7</cp:revision>
  <dcterms:created xsi:type="dcterms:W3CDTF">2016-08-18T15:15:25Z</dcterms:created>
  <dcterms:modified xsi:type="dcterms:W3CDTF">2016-08-18T16:28:16Z</dcterms:modified>
</cp:coreProperties>
</file>