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8AC3-4228-4C55-8847-A6DB78BD9555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D9441-A293-4CE2-9C91-94288758E2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Empirical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Simplest Chemical formula for a compound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36.84% N and 63.16% 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36.84 g N  </a:t>
            </a:r>
            <a:r>
              <a:rPr lang="en-US" u="sng" dirty="0" smtClean="0"/>
              <a:t>(1 mole) </a:t>
            </a:r>
            <a:r>
              <a:rPr lang="en-US" dirty="0" smtClean="0"/>
              <a:t> =  </a:t>
            </a:r>
            <a:r>
              <a:rPr lang="en-US" u="sng" dirty="0" smtClean="0"/>
              <a:t>2.63 mol N</a:t>
            </a:r>
            <a:r>
              <a:rPr lang="en-US" dirty="0" smtClean="0"/>
              <a:t>  = 1 x2 =2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		14 g N             2.63 </a:t>
            </a:r>
          </a:p>
          <a:p>
            <a:pPr>
              <a:buNone/>
            </a:pPr>
            <a:r>
              <a:rPr lang="en-US" dirty="0" smtClean="0"/>
              <a:t>63.16 g O  </a:t>
            </a:r>
            <a:r>
              <a:rPr lang="en-US" u="sng" dirty="0" smtClean="0"/>
              <a:t>(1 mole) </a:t>
            </a:r>
            <a:r>
              <a:rPr lang="en-US" dirty="0" smtClean="0"/>
              <a:t> = </a:t>
            </a:r>
            <a:r>
              <a:rPr lang="en-US" u="sng" dirty="0" smtClean="0"/>
              <a:t>3.95 mol O</a:t>
            </a:r>
            <a:r>
              <a:rPr lang="en-US" dirty="0" smtClean="0"/>
              <a:t> =  1.5  x 2= 3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     16 g O            2.63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Based on the actual number of atoms of each type in the compound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Empirical formula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Molecular Formula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16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48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Molecular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Molecular Formula mass</a:t>
            </a:r>
            <a:r>
              <a:rPr lang="en-US" dirty="0" smtClean="0"/>
              <a:t> =  #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Empirical Formula mass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number now needs to be multiplied to the subscripts in the empirical formula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Formula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substance has a molecule formula mass of 42 </a:t>
            </a:r>
            <a:r>
              <a:rPr lang="en-US" dirty="0" err="1" smtClean="0"/>
              <a:t>amu</a:t>
            </a:r>
            <a:r>
              <a:rPr lang="en-US" dirty="0" smtClean="0"/>
              <a:t> and the empirical formula for a compound is CH</a:t>
            </a:r>
            <a:r>
              <a:rPr lang="en-US" baseline="-25000" dirty="0" smtClean="0"/>
              <a:t>2</a:t>
            </a:r>
            <a:r>
              <a:rPr lang="en-US" dirty="0" smtClean="0"/>
              <a:t>.  What is the molecule formula for this compound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Molecular Formula Mass </a:t>
            </a:r>
            <a:r>
              <a:rPr lang="en-US" dirty="0" smtClean="0"/>
              <a:t>= </a:t>
            </a:r>
            <a:r>
              <a:rPr lang="en-US" u="sng" dirty="0" smtClean="0"/>
              <a:t>42 </a:t>
            </a:r>
            <a:r>
              <a:rPr lang="en-US" u="sng" dirty="0" err="1" smtClean="0"/>
              <a:t>amu</a:t>
            </a:r>
            <a:r>
              <a:rPr lang="en-US" dirty="0" smtClean="0"/>
              <a:t>  = 3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Empirical Formula Mass      14 </a:t>
            </a:r>
            <a:r>
              <a:rPr lang="en-US" dirty="0" err="1" smtClean="0"/>
              <a:t>amu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2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C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6</a:t>
            </a:r>
            <a:endParaRPr lang="en-US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Empirical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Drop the % sign and add g (for grams) to the element</a:t>
            </a:r>
          </a:p>
          <a:p>
            <a:pPr marL="514350" indent="-514350">
              <a:buNone/>
            </a:pPr>
            <a:r>
              <a:rPr lang="en-US" dirty="0" smtClean="0"/>
              <a:t>75% Hg and 25% </a:t>
            </a:r>
            <a:r>
              <a:rPr lang="en-US" dirty="0" err="1" smtClean="0"/>
              <a:t>Cl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75 g Hg  and 25 g </a:t>
            </a:r>
            <a:r>
              <a:rPr lang="en-US" dirty="0" err="1" smtClean="0"/>
              <a:t>Cl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Why can we do this?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Empirical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Change all gram amounts to moles using the substances molar mass (look on periodic table)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75 g Hg  </a:t>
            </a:r>
            <a:r>
              <a:rPr lang="en-US" u="sng" dirty="0" smtClean="0"/>
              <a:t>( 1 mole ) </a:t>
            </a:r>
            <a:r>
              <a:rPr lang="en-US" dirty="0" smtClean="0"/>
              <a:t>=  0.375 mol Hg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 200 g Hg</a:t>
            </a:r>
            <a:endParaRPr lang="en-US" dirty="0"/>
          </a:p>
          <a:p>
            <a:pPr>
              <a:buNone/>
            </a:pPr>
            <a:r>
              <a:rPr lang="en-US" dirty="0" smtClean="0"/>
              <a:t>25 g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u="sng" dirty="0" smtClean="0"/>
              <a:t>( 1 mole) </a:t>
            </a:r>
            <a:r>
              <a:rPr lang="en-US" dirty="0" smtClean="0"/>
              <a:t>=  0.714 mol </a:t>
            </a:r>
            <a:r>
              <a:rPr lang="en-US" dirty="0" err="1" smtClean="0"/>
              <a:t>Cl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35 g </a:t>
            </a:r>
            <a:r>
              <a:rPr lang="en-US" dirty="0" err="1" smtClean="0"/>
              <a:t>Cl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Empirical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Divide all mole amounts by the smallest mole amount</a:t>
            </a:r>
          </a:p>
          <a:p>
            <a:pPr>
              <a:buNone/>
            </a:pPr>
            <a:r>
              <a:rPr lang="en-US" dirty="0" smtClean="0"/>
              <a:t>75 g Hg  </a:t>
            </a:r>
            <a:r>
              <a:rPr lang="en-US" u="sng" dirty="0" smtClean="0"/>
              <a:t>( 1 mole ) </a:t>
            </a:r>
            <a:r>
              <a:rPr lang="en-US" dirty="0" smtClean="0"/>
              <a:t>=  </a:t>
            </a:r>
            <a:r>
              <a:rPr lang="en-US" u="sng" dirty="0" smtClean="0"/>
              <a:t>0.375 mol Hg </a:t>
            </a:r>
            <a:r>
              <a:rPr lang="en-US" dirty="0" smtClean="0"/>
              <a:t> =   1</a:t>
            </a:r>
          </a:p>
          <a:p>
            <a:pPr>
              <a:buNone/>
            </a:pPr>
            <a:r>
              <a:rPr lang="en-US" dirty="0" smtClean="0"/>
              <a:t>		      200 g Hg           0.375</a:t>
            </a:r>
          </a:p>
          <a:p>
            <a:pPr>
              <a:buNone/>
            </a:pPr>
            <a:r>
              <a:rPr lang="en-US" dirty="0" smtClean="0"/>
              <a:t>25 g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u="sng" dirty="0" smtClean="0"/>
              <a:t>( 1 mole) </a:t>
            </a:r>
            <a:r>
              <a:rPr lang="en-US" dirty="0" smtClean="0"/>
              <a:t>=  </a:t>
            </a:r>
            <a:r>
              <a:rPr lang="en-US" u="sng" dirty="0" smtClean="0"/>
              <a:t>0.714 mol </a:t>
            </a:r>
            <a:r>
              <a:rPr lang="en-US" u="sng" dirty="0" err="1" smtClean="0"/>
              <a:t>Cl</a:t>
            </a:r>
            <a:r>
              <a:rPr lang="en-US" u="sng" dirty="0" smtClean="0"/>
              <a:t> </a:t>
            </a:r>
            <a:r>
              <a:rPr lang="en-US" dirty="0" smtClean="0"/>
              <a:t> = 1.9 </a:t>
            </a:r>
            <a:r>
              <a:rPr lang="en-US" dirty="0" smtClean="0">
                <a:sym typeface="Wingdings" pitchFamily="2" charset="2"/>
              </a:rPr>
              <a:t> 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35 g </a:t>
            </a:r>
            <a:r>
              <a:rPr lang="en-US" dirty="0" err="1" smtClean="0"/>
              <a:t>Cl</a:t>
            </a:r>
            <a:r>
              <a:rPr lang="en-US" dirty="0" smtClean="0"/>
              <a:t>             0.375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Empirical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 The answer from step 3 now will be the subscripts for each element</a:t>
            </a:r>
          </a:p>
          <a:p>
            <a:pPr>
              <a:buNone/>
            </a:pPr>
            <a:r>
              <a:rPr lang="en-US" dirty="0" smtClean="0"/>
              <a:t>75 g Hg  </a:t>
            </a:r>
            <a:r>
              <a:rPr lang="en-US" u="sng" dirty="0" smtClean="0"/>
              <a:t>( 1 mole ) </a:t>
            </a:r>
            <a:r>
              <a:rPr lang="en-US" dirty="0" smtClean="0"/>
              <a:t>=  </a:t>
            </a:r>
            <a:r>
              <a:rPr lang="en-US" u="sng" dirty="0" smtClean="0"/>
              <a:t>0.375 mol Hg </a:t>
            </a:r>
            <a:r>
              <a:rPr lang="en-US" dirty="0" smtClean="0"/>
              <a:t> =   1</a:t>
            </a:r>
          </a:p>
          <a:p>
            <a:pPr>
              <a:buNone/>
            </a:pPr>
            <a:r>
              <a:rPr lang="en-US" dirty="0" smtClean="0"/>
              <a:t>		      200 g Hg           0.375</a:t>
            </a:r>
          </a:p>
          <a:p>
            <a:pPr>
              <a:buNone/>
            </a:pPr>
            <a:r>
              <a:rPr lang="en-US" dirty="0" smtClean="0"/>
              <a:t>25 g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u="sng" dirty="0" smtClean="0"/>
              <a:t>( 1 mole) </a:t>
            </a:r>
            <a:r>
              <a:rPr lang="en-US" dirty="0" smtClean="0"/>
              <a:t>=  </a:t>
            </a:r>
            <a:r>
              <a:rPr lang="en-US" u="sng" dirty="0" smtClean="0"/>
              <a:t>0.714 mol </a:t>
            </a:r>
            <a:r>
              <a:rPr lang="en-US" u="sng" dirty="0" err="1" smtClean="0"/>
              <a:t>Cl</a:t>
            </a:r>
            <a:r>
              <a:rPr lang="en-US" u="sng" dirty="0" smtClean="0"/>
              <a:t> </a:t>
            </a:r>
            <a:r>
              <a:rPr lang="en-US" dirty="0" smtClean="0"/>
              <a:t> = 1.9 </a:t>
            </a:r>
            <a:r>
              <a:rPr lang="en-US" dirty="0" smtClean="0">
                <a:sym typeface="Wingdings" pitchFamily="2" charset="2"/>
              </a:rPr>
              <a:t> 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35 g </a:t>
            </a:r>
            <a:r>
              <a:rPr lang="en-US" dirty="0" err="1" smtClean="0"/>
              <a:t>Cl</a:t>
            </a:r>
            <a:r>
              <a:rPr lang="en-US" dirty="0" smtClean="0"/>
              <a:t>             0.375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HgCl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Rounding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If the mole amount ends in this decimal…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.25 x 4 </a:t>
            </a:r>
          </a:p>
          <a:p>
            <a:r>
              <a:rPr lang="en-US" dirty="0" smtClean="0"/>
              <a:t>.33 x 3</a:t>
            </a:r>
          </a:p>
          <a:p>
            <a:r>
              <a:rPr lang="en-US" dirty="0" smtClean="0"/>
              <a:t>.5 x 2</a:t>
            </a:r>
          </a:p>
          <a:p>
            <a:endParaRPr lang="en-US" dirty="0"/>
          </a:p>
          <a:p>
            <a:r>
              <a:rPr lang="en-US" dirty="0" smtClean="0"/>
              <a:t>If you multiply you must multiply to all numbers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36.84% N and 63.16% 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36.84 g N  </a:t>
            </a:r>
            <a:r>
              <a:rPr lang="en-US" u="sng" dirty="0" smtClean="0"/>
              <a:t>(1 mole) 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63.16 g O  </a:t>
            </a:r>
            <a:r>
              <a:rPr lang="en-US" u="sng" dirty="0" smtClean="0"/>
              <a:t>(1 mole) </a:t>
            </a:r>
            <a:r>
              <a:rPr lang="en-US" dirty="0" smtClean="0"/>
              <a:t> =</a:t>
            </a:r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36.84% N and 63.16% O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36.84 g N  </a:t>
            </a:r>
            <a:r>
              <a:rPr lang="en-US" u="sng" dirty="0" smtClean="0"/>
              <a:t>(1 mole) </a:t>
            </a:r>
            <a:r>
              <a:rPr lang="en-US" dirty="0" smtClean="0"/>
              <a:t> =  2.63 mol 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14 g N</a:t>
            </a:r>
          </a:p>
          <a:p>
            <a:pPr>
              <a:buNone/>
            </a:pPr>
            <a:r>
              <a:rPr lang="en-US" dirty="0" smtClean="0"/>
              <a:t>63.16 g O  </a:t>
            </a:r>
            <a:r>
              <a:rPr lang="en-US" u="sng" dirty="0" smtClean="0"/>
              <a:t>(1 mole) </a:t>
            </a:r>
            <a:r>
              <a:rPr lang="en-US" dirty="0" smtClean="0"/>
              <a:t> = 3.95 mol O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16 g O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36.84% N and 63.16% 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36.84 g N  </a:t>
            </a:r>
            <a:r>
              <a:rPr lang="en-US" u="sng" dirty="0" smtClean="0"/>
              <a:t>(1 mole) </a:t>
            </a:r>
            <a:r>
              <a:rPr lang="en-US" dirty="0" smtClean="0"/>
              <a:t> =  </a:t>
            </a:r>
            <a:r>
              <a:rPr lang="en-US" u="sng" dirty="0" smtClean="0"/>
              <a:t>2.63 mol N</a:t>
            </a:r>
            <a:r>
              <a:rPr lang="en-US" dirty="0" smtClean="0"/>
              <a:t>  = 1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		14 g N             2.63 </a:t>
            </a:r>
          </a:p>
          <a:p>
            <a:pPr>
              <a:buNone/>
            </a:pPr>
            <a:r>
              <a:rPr lang="en-US" dirty="0" smtClean="0"/>
              <a:t>63.16 g O  </a:t>
            </a:r>
            <a:r>
              <a:rPr lang="en-US" u="sng" dirty="0" smtClean="0"/>
              <a:t>(1 mole) </a:t>
            </a:r>
            <a:r>
              <a:rPr lang="en-US" dirty="0" smtClean="0"/>
              <a:t> = </a:t>
            </a:r>
            <a:r>
              <a:rPr lang="en-US" u="sng" dirty="0" smtClean="0"/>
              <a:t>3.95 mol O</a:t>
            </a:r>
            <a:r>
              <a:rPr lang="en-US" dirty="0" smtClean="0"/>
              <a:t> =  1.5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     16 g O            2.63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352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Empirical Formulas</vt:lpstr>
      <vt:lpstr>Writing Empirical Formulas</vt:lpstr>
      <vt:lpstr>Writing Empirical Formulas</vt:lpstr>
      <vt:lpstr>Writing Empirical Formulas</vt:lpstr>
      <vt:lpstr>Writing Empirical Formulas</vt:lpstr>
      <vt:lpstr>Mole Rounding Rules</vt:lpstr>
      <vt:lpstr>Example with Rounding</vt:lpstr>
      <vt:lpstr>Example with Rounding</vt:lpstr>
      <vt:lpstr>Example with Rounding</vt:lpstr>
      <vt:lpstr>Example with Rounding</vt:lpstr>
      <vt:lpstr>Molecular Formula</vt:lpstr>
      <vt:lpstr>Calculating Molecular Formula</vt:lpstr>
      <vt:lpstr>Molecular Formula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Formulas</dc:title>
  <dc:creator>melissa.green</dc:creator>
  <cp:lastModifiedBy>melissa.green</cp:lastModifiedBy>
  <cp:revision>6</cp:revision>
  <dcterms:created xsi:type="dcterms:W3CDTF">2012-11-14T20:31:33Z</dcterms:created>
  <dcterms:modified xsi:type="dcterms:W3CDTF">2012-11-14T21:17:17Z</dcterms:modified>
</cp:coreProperties>
</file>