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5" r:id="rId8"/>
    <p:sldId id="271" r:id="rId9"/>
    <p:sldId id="266" r:id="rId10"/>
    <p:sldId id="267" r:id="rId11"/>
    <p:sldId id="261" r:id="rId12"/>
    <p:sldId id="268" r:id="rId13"/>
    <p:sldId id="260" r:id="rId14"/>
    <p:sldId id="262" r:id="rId15"/>
    <p:sldId id="269" r:id="rId16"/>
    <p:sldId id="270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0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66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1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E870B3-37A6-3C4E-838D-7989A1355127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8DAF6F-7A5D-DE4A-9AC1-C9253442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Solids, liquids,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2220687"/>
            <a:ext cx="7034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has the stronger </a:t>
            </a:r>
            <a:r>
              <a:rPr lang="en-US" sz="3200" dirty="0" smtClean="0"/>
              <a:t>Dispersion </a:t>
            </a:r>
            <a:r>
              <a:rPr lang="en-US" sz="3200" dirty="0"/>
              <a:t>force?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9463" y="3265714"/>
            <a:ext cx="159851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CH</a:t>
            </a:r>
            <a:r>
              <a:rPr lang="en-US" sz="3200" baseline="-25000" dirty="0"/>
              <a:t>4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C</a:t>
            </a:r>
            <a:r>
              <a:rPr lang="en-US" sz="3200" baseline="-25000" dirty="0"/>
              <a:t>2</a:t>
            </a:r>
            <a:r>
              <a:rPr lang="en-US" sz="3200" dirty="0"/>
              <a:t>H</a:t>
            </a:r>
            <a:r>
              <a:rPr lang="en-US" sz="3200" baseline="-25000" dirty="0"/>
              <a:t>6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C</a:t>
            </a:r>
            <a:r>
              <a:rPr lang="en-US" sz="3200" baseline="-25000" dirty="0"/>
              <a:t>4</a:t>
            </a:r>
            <a:r>
              <a:rPr lang="en-US" sz="3200" dirty="0"/>
              <a:t>H</a:t>
            </a:r>
            <a:r>
              <a:rPr lang="en-US" sz="3200" baseline="-25000" dirty="0"/>
              <a:t>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 smtClean="0"/>
              <a:t>Dipole-Dipole Forces </a:t>
            </a:r>
            <a:r>
              <a:rPr lang="en-US" dirty="0" smtClean="0"/>
              <a:t>form between 2 </a:t>
            </a:r>
            <a:r>
              <a:rPr lang="en-US" u="sng" dirty="0" smtClean="0"/>
              <a:t>polar</a:t>
            </a:r>
            <a:r>
              <a:rPr lang="en-US" dirty="0" smtClean="0"/>
              <a:t> molecules. 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Remember polar molecules have an area that is </a:t>
            </a:r>
            <a:r>
              <a:rPr lang="en-US" u="sng" dirty="0" smtClean="0"/>
              <a:t>permanently</a:t>
            </a:r>
            <a:r>
              <a:rPr lang="en-US" dirty="0" smtClean="0"/>
              <a:t> positive and </a:t>
            </a:r>
            <a:r>
              <a:rPr lang="en-US" u="sng" dirty="0" smtClean="0"/>
              <a:t>permanently</a:t>
            </a:r>
            <a:r>
              <a:rPr lang="en-US" dirty="0" smtClean="0"/>
              <a:t> negative due to electronegativity in the bond that holds the atoms 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Example </a:t>
            </a:r>
            <a:r>
              <a:rPr lang="en-US" dirty="0" err="1" smtClean="0"/>
              <a:t>HCl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1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>
          <a:xfrm>
            <a:off x="200160" y="2294481"/>
            <a:ext cx="4524375" cy="352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" y="38000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Dipole – Dipole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2348" y="1920035"/>
            <a:ext cx="6400800" cy="1752600"/>
          </a:xfrm>
        </p:spPr>
        <p:txBody>
          <a:bodyPr/>
          <a:lstStyle/>
          <a:p>
            <a:pPr marL="0" lvl="1"/>
            <a:r>
              <a:rPr lang="en-US" dirty="0"/>
              <a:t>The positive end of one is attracted to the negative end of the other and vice-versa.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3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molecules have dipole-dipole forces 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NH</a:t>
            </a:r>
            <a:r>
              <a:rPr lang="en-US" baseline="-25000" dirty="0"/>
              <a:t>3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CH</a:t>
            </a:r>
            <a:r>
              <a:rPr lang="en-US" baseline="-25000" dirty="0"/>
              <a:t>4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8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Hydrogen bonds </a:t>
            </a:r>
            <a:r>
              <a:rPr lang="en-US" dirty="0" smtClean="0"/>
              <a:t>- form when both molecules contain hydrogen and either N, O, or F.</a:t>
            </a:r>
          </a:p>
          <a:p>
            <a:r>
              <a:rPr lang="en-US" dirty="0"/>
              <a:t>Are unusually </a:t>
            </a:r>
            <a:r>
              <a:rPr lang="en-US" dirty="0" smtClean="0"/>
              <a:t>strong 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Example: 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r>
              <a:rPr lang="en-US" dirty="0" smtClean="0"/>
              <a:t>Water is polar.  The interaction occurs when the negatively charged oxygen on one water molecule is attracted to the positively charged Hydrogen on a different water molecule.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4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493214"/>
            <a:ext cx="7772400" cy="1470025"/>
          </a:xfrm>
        </p:spPr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11_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"/>
          <a:stretch>
            <a:fillRect/>
          </a:stretch>
        </p:blipFill>
        <p:spPr>
          <a:xfrm>
            <a:off x="6858000" y="1963738"/>
            <a:ext cx="2286000" cy="4419600"/>
          </a:xfrm>
        </p:spPr>
      </p:pic>
      <p:pic>
        <p:nvPicPr>
          <p:cNvPr id="5" name="Picture 7" descr="11_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"/>
          <a:stretch>
            <a:fillRect/>
          </a:stretch>
        </p:blipFill>
        <p:spPr>
          <a:xfrm>
            <a:off x="6858000" y="2027238"/>
            <a:ext cx="2286000" cy="4419600"/>
          </a:xfrm>
        </p:spPr>
      </p:pic>
    </p:spTree>
    <p:extLst>
      <p:ext uri="{BB962C8B-B14F-4D97-AF65-F5344CB8AC3E}">
        <p14:creationId xmlns:p14="http://schemas.microsoft.com/office/powerpoint/2010/main" val="240416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2971" y="928692"/>
            <a:ext cx="551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Which of the </a:t>
            </a:r>
            <a:r>
              <a:rPr lang="en-US" sz="3200" dirty="0" smtClean="0"/>
              <a:t>following compounds </a:t>
            </a:r>
            <a:r>
              <a:rPr lang="en-US" sz="3200" dirty="0"/>
              <a:t>has hydrogen bonding present?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5" y="2586446"/>
            <a:ext cx="14975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S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4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Liquids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Surface Tension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222"/>
            <a:ext cx="8229600" cy="407070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Resistance of a liquid to increase in surface area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Measure of the inward forces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Liquids with high intermolecular forces have high surface </a:t>
            </a:r>
            <a:r>
              <a:rPr lang="en-US" dirty="0" smtClean="0">
                <a:latin typeface="Times New Roman" charset="0"/>
              </a:rPr>
              <a:t>tensions</a:t>
            </a:r>
          </a:p>
          <a:p>
            <a:pPr marL="0" indent="0" eaLnBrk="1" hangingPunct="1"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778" y="3586765"/>
            <a:ext cx="3591277" cy="3087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36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Capillary 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32000"/>
            <a:ext cx="8229600" cy="40989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Spontaneous rising of a liquid in a narrow tube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Caused by </a:t>
            </a:r>
            <a:r>
              <a:rPr lang="en-US" b="1" u="sng" dirty="0">
                <a:latin typeface="Times New Roman" charset="0"/>
              </a:rPr>
              <a:t>cohesive </a:t>
            </a:r>
            <a:r>
              <a:rPr lang="en-US" dirty="0">
                <a:latin typeface="Times New Roman" charset="0"/>
              </a:rPr>
              <a:t>and </a:t>
            </a:r>
            <a:r>
              <a:rPr lang="en-US" b="1" u="sng" dirty="0">
                <a:latin typeface="Times New Roman" charset="0"/>
              </a:rPr>
              <a:t>adhesive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forces</a:t>
            </a:r>
          </a:p>
          <a:p>
            <a:pPr marL="0" indent="0" eaLnBrk="1" hangingPunct="1">
              <a:buNone/>
            </a:pPr>
            <a:endParaRPr lang="en-US" dirty="0">
              <a:latin typeface="Times New Roman" charset="0"/>
            </a:endParaRPr>
          </a:p>
          <a:p>
            <a:pPr lvl="1">
              <a:buFont typeface="Wingdings" charset="2"/>
              <a:buChar char="Ø"/>
            </a:pPr>
            <a:r>
              <a:rPr lang="en-US" b="1" dirty="0" smtClean="0">
                <a:latin typeface="Times New Roman" charset="0"/>
              </a:rPr>
              <a:t>cohesive </a:t>
            </a:r>
            <a:r>
              <a:rPr lang="en-US" b="1" dirty="0">
                <a:latin typeface="Times New Roman" charset="0"/>
              </a:rPr>
              <a:t>forces</a:t>
            </a:r>
            <a:r>
              <a:rPr lang="en-US" dirty="0">
                <a:latin typeface="Times New Roman" charset="0"/>
              </a:rPr>
              <a:t>-intermolecular </a:t>
            </a:r>
            <a:r>
              <a:rPr lang="en-US" dirty="0" smtClean="0">
                <a:latin typeface="Times New Roman" charset="0"/>
              </a:rPr>
              <a:t>forces </a:t>
            </a:r>
            <a:r>
              <a:rPr lang="en-US" dirty="0">
                <a:latin typeface="Times New Roman" charset="0"/>
              </a:rPr>
              <a:t>among </a:t>
            </a:r>
            <a:r>
              <a:rPr lang="en-US" dirty="0" smtClean="0">
                <a:latin typeface="Times New Roman" charset="0"/>
              </a:rPr>
              <a:t>liquid molecules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latin typeface="Times New Roman" charset="0"/>
            </a:endParaRPr>
          </a:p>
          <a:p>
            <a:pPr lvl="1">
              <a:buFont typeface="Wingdings" charset="2"/>
              <a:buChar char="Ø"/>
            </a:pPr>
            <a:r>
              <a:rPr lang="en-US" b="1" dirty="0" smtClean="0">
                <a:latin typeface="Times New Roman" charset="0"/>
              </a:rPr>
              <a:t>adhesive </a:t>
            </a:r>
            <a:r>
              <a:rPr lang="en-US" b="1" dirty="0">
                <a:latin typeface="Times New Roman" charset="0"/>
              </a:rPr>
              <a:t>forces</a:t>
            </a:r>
            <a:r>
              <a:rPr lang="en-US" dirty="0">
                <a:latin typeface="Times New Roman" charset="0"/>
              </a:rPr>
              <a:t>- force between the </a:t>
            </a:r>
            <a:r>
              <a:rPr lang="en-US" dirty="0" smtClean="0">
                <a:latin typeface="Times New Roman" charset="0"/>
              </a:rPr>
              <a:t>liquid molecules and </a:t>
            </a:r>
            <a:r>
              <a:rPr lang="en-US" dirty="0">
                <a:latin typeface="Times New Roman" charset="0"/>
              </a:rPr>
              <a:t>the container; occur </a:t>
            </a:r>
            <a:r>
              <a:rPr lang="en-US" dirty="0" smtClean="0">
                <a:latin typeface="Times New Roman" charset="0"/>
              </a:rPr>
              <a:t>when the </a:t>
            </a:r>
            <a:r>
              <a:rPr lang="en-US" dirty="0">
                <a:latin typeface="Times New Roman" charset="0"/>
              </a:rPr>
              <a:t>container is made of a polar substance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38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20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Review of Ionic vs Covalent Bonds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67717"/>
            <a:ext cx="6400800" cy="20704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469" y="4206819"/>
            <a:ext cx="714310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Covalent:</a:t>
            </a:r>
          </a:p>
          <a:p>
            <a:pPr lvl="1"/>
            <a:r>
              <a:rPr lang="en-US" sz="3200" dirty="0"/>
              <a:t>Nonmetal and nonmetal</a:t>
            </a:r>
          </a:p>
          <a:p>
            <a:pPr lvl="1"/>
            <a:r>
              <a:rPr lang="en-US" sz="3200" dirty="0"/>
              <a:t>Sharing of electrons (equal or unequal)</a:t>
            </a:r>
          </a:p>
          <a:p>
            <a:pPr lvl="1"/>
            <a:r>
              <a:rPr lang="en-US" sz="3200" dirty="0"/>
              <a:t>Weaker bond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663" y="1867717"/>
            <a:ext cx="55778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Ionic:</a:t>
            </a:r>
          </a:p>
          <a:p>
            <a:pPr lvl="1"/>
            <a:r>
              <a:rPr lang="en-US" sz="3200" dirty="0"/>
              <a:t>Metal and nonmetal</a:t>
            </a:r>
          </a:p>
          <a:p>
            <a:pPr lvl="1"/>
            <a:r>
              <a:rPr lang="en-US" sz="3200" dirty="0"/>
              <a:t>Transfer of electrons</a:t>
            </a:r>
          </a:p>
          <a:p>
            <a:pPr lvl="1"/>
            <a:r>
              <a:rPr lang="en-US" sz="3200" dirty="0"/>
              <a:t>Stronger bond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3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12890"/>
            <a:ext cx="7773338" cy="1058332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Example of Capillary 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72444"/>
            <a:ext cx="8229600" cy="554566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When water is placed in a glass graduated cylinder, the meniscus is </a:t>
            </a:r>
            <a:r>
              <a:rPr lang="en-US" dirty="0" smtClean="0">
                <a:latin typeface="Times New Roman" charset="0"/>
              </a:rPr>
              <a:t>concave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Times New Roman" charset="0"/>
              </a:rPr>
              <a:t>adhesive </a:t>
            </a:r>
            <a:r>
              <a:rPr lang="en-US" dirty="0">
                <a:latin typeface="Times New Roman" charset="0"/>
              </a:rPr>
              <a:t>forces &gt; cohesive forces (glass is polar</a:t>
            </a:r>
            <a:r>
              <a:rPr lang="en-US" dirty="0" smtClean="0">
                <a:latin typeface="Times New Roman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charset="0"/>
            </a:endParaRP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charset="0"/>
            </a:endParaRP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  <a:p>
            <a:pPr marL="457200" lvl="1" indent="0">
              <a:buNone/>
            </a:pP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When mercury is placed in the same graduated cylinder, the meniscus is convex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imes New Roman" charset="0"/>
              </a:rPr>
              <a:t>		cohesive forces &gt; adhesive forces (mercury contains only dispersion forces-nonpolar)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363610"/>
            <a:ext cx="6350000" cy="2413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94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83444"/>
            <a:ext cx="7773338" cy="1199445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Viscosity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9444"/>
            <a:ext cx="4735689" cy="527755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A resistance to flow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Strong intermolecular forces result in high viscosity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Large molecules also have high viscosity due to greater </a:t>
            </a:r>
            <a:r>
              <a:rPr lang="en-US" dirty="0" smtClean="0">
                <a:latin typeface="Times New Roman" charset="0"/>
              </a:rPr>
              <a:t>London Dispersion </a:t>
            </a:r>
            <a:r>
              <a:rPr lang="en-US" dirty="0">
                <a:latin typeface="Times New Roman" charset="0"/>
              </a:rPr>
              <a:t>forces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As temperature increases, viscosity </a:t>
            </a:r>
            <a:r>
              <a:rPr lang="en-US" dirty="0" smtClean="0">
                <a:latin typeface="Times New Roman" charset="0"/>
              </a:rPr>
              <a:t>decreases (Example: Warm Maple Syrup)</a:t>
            </a:r>
            <a:endParaRPr lang="en-US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89" y="1143000"/>
            <a:ext cx="3767666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03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69334"/>
            <a:ext cx="7773338" cy="761999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Vapor Pressure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31334"/>
            <a:ext cx="8229600" cy="519959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Times New Roman"/>
                <a:ea typeface="+mn-ea"/>
                <a:cs typeface="Times New Roman"/>
              </a:rPr>
              <a:t>Pressure of vapor above the surface of a liquid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Times New Roman"/>
                <a:ea typeface="+mn-ea"/>
                <a:cs typeface="Times New Roman"/>
              </a:rPr>
              <a:t>Caused when the molecules on the surface break away and go into the gas phase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Times New Roman"/>
                <a:ea typeface="+mn-ea"/>
                <a:cs typeface="Times New Roman"/>
              </a:rPr>
              <a:t>In order to break away, the molecules must possess a minimum amount of kinetic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Times New Roman"/>
                <a:ea typeface="+mn-ea"/>
                <a:cs typeface="Times New Roman"/>
              </a:rPr>
              <a:t>High intermolecular forces result in low vapor pressures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>
                <a:latin typeface="Times New Roman"/>
                <a:ea typeface="+mn-ea"/>
                <a:cs typeface="Times New Roman"/>
              </a:rPr>
              <a:t>Volatile liquids are liquids that evaporate rapidly resulting in high vapor pressures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6" y="4035778"/>
            <a:ext cx="6011333" cy="2695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15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83445"/>
            <a:ext cx="7773338" cy="804334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Vapor Pressure 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7780"/>
            <a:ext cx="8229600" cy="514314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Substances with weak intermolecular forces tend to be volatile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As temperature increases, vapor pressure increases (more molecules possess the minimum kinetic energy and the rate of evaporation increases)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See the diagram on page 460.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4" y="3699932"/>
            <a:ext cx="7894226" cy="3031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14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83445"/>
            <a:ext cx="7773338" cy="136877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Melting Point and Boiling Points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97000"/>
            <a:ext cx="4580467" cy="493888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Melting point- temperature at which the solid and liquid have the same vapor pressure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Boiling point-temperature at which the vapor pressure is equal to 1 </a:t>
            </a:r>
            <a:r>
              <a:rPr lang="en-US" dirty="0" err="1">
                <a:latin typeface="Times New Roman" charset="0"/>
              </a:rPr>
              <a:t>atm</a:t>
            </a:r>
            <a:r>
              <a:rPr lang="en-US" dirty="0">
                <a:latin typeface="Times New Roman" charset="0"/>
              </a:rPr>
              <a:t> (atmospheric pressure)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Melting and boiling points are higher when the intermolecular forces are stronger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67" y="1396999"/>
            <a:ext cx="3852332" cy="5122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10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552992"/>
            <a:ext cx="7773338" cy="1248044"/>
          </a:xfrm>
        </p:spPr>
        <p:txBody>
          <a:bodyPr/>
          <a:lstStyle/>
          <a:p>
            <a:r>
              <a:rPr lang="en-US" dirty="0"/>
              <a:t>States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3645" y="1801036"/>
            <a:ext cx="7772870" cy="3424107"/>
          </a:xfrm>
        </p:spPr>
        <p:txBody>
          <a:bodyPr/>
          <a:lstStyle/>
          <a:p>
            <a:r>
              <a:rPr lang="en-US" dirty="0" smtClean="0"/>
              <a:t>Forces other than chemical bonds determine if a substance is a solid, liquid or gas at room temperature</a:t>
            </a:r>
            <a:endParaRPr lang="en-US" dirty="0"/>
          </a:p>
        </p:txBody>
      </p:sp>
      <p:pic>
        <p:nvPicPr>
          <p:cNvPr id="5" name="Picture 7" descr="1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>
            <a:fillRect/>
          </a:stretch>
        </p:blipFill>
        <p:spPr>
          <a:xfrm>
            <a:off x="1356043" y="3226526"/>
            <a:ext cx="6188075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5246" y="1783080"/>
            <a:ext cx="8229600" cy="4525963"/>
          </a:xfrm>
        </p:spPr>
        <p:txBody>
          <a:bodyPr/>
          <a:lstStyle/>
          <a:p>
            <a:r>
              <a:rPr lang="en-US" dirty="0" smtClean="0"/>
              <a:t>Intermolecular forces are how one molecule interacts with the molecule next to it.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is not an interaction between atoms, that is a BOND (ionic or covalent).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Intermolecular forces are weaker than bonds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Dispersion forces</a:t>
            </a:r>
            <a:r>
              <a:rPr lang="en-US" dirty="0" smtClean="0"/>
              <a:t>- weak attractions due to shifts in the electrons that are in the electron cloud.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are TEMPORARY forces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Example:  Dry ice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Carbon dioxide is a gas at room temperature yet when the temperature is cold enough the particles will have enough attraction for each other to come close together and form a solid.</a:t>
            </a:r>
          </a:p>
        </p:txBody>
      </p:sp>
    </p:spTree>
    <p:extLst>
      <p:ext uri="{BB962C8B-B14F-4D97-AF65-F5344CB8AC3E}">
        <p14:creationId xmlns:p14="http://schemas.microsoft.com/office/powerpoint/2010/main" val="338644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e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8060" y="304016"/>
            <a:ext cx="1498600" cy="1554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415" y="2115760"/>
            <a:ext cx="847379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electrons in the </a:t>
            </a:r>
            <a:r>
              <a:rPr lang="en-US" sz="2800" dirty="0" smtClean="0"/>
              <a:t>outer level </a:t>
            </a:r>
            <a:r>
              <a:rPr lang="en-US" sz="2800" dirty="0"/>
              <a:t>of helium </a:t>
            </a:r>
            <a:endParaRPr lang="en-US" sz="2800" dirty="0" smtClean="0"/>
          </a:p>
          <a:p>
            <a:r>
              <a:rPr lang="en-US" sz="2800" dirty="0" smtClean="0"/>
              <a:t>repel </a:t>
            </a:r>
            <a:r>
              <a:rPr lang="en-US" sz="2800" dirty="0"/>
              <a:t>each </a:t>
            </a:r>
            <a:r>
              <a:rPr lang="en-US" sz="2800" dirty="0" smtClean="0"/>
              <a:t>other (so tend </a:t>
            </a:r>
            <a:r>
              <a:rPr lang="en-US" sz="2800" dirty="0"/>
              <a:t>to stay far away from </a:t>
            </a:r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other), </a:t>
            </a:r>
            <a:r>
              <a:rPr lang="en-US" sz="2800" dirty="0" smtClean="0"/>
              <a:t>occasionally </a:t>
            </a:r>
            <a:r>
              <a:rPr lang="en-US" sz="2800" dirty="0"/>
              <a:t>wind </a:t>
            </a:r>
            <a:r>
              <a:rPr lang="en-US" sz="2800" dirty="0" smtClean="0"/>
              <a:t>up on </a:t>
            </a:r>
            <a:r>
              <a:rPr lang="en-US" sz="2800" dirty="0"/>
              <a:t>the same </a:t>
            </a:r>
            <a:endParaRPr lang="en-US" sz="2800" dirty="0" smtClean="0"/>
          </a:p>
          <a:p>
            <a:r>
              <a:rPr lang="en-US" sz="2800" dirty="0" smtClean="0"/>
              <a:t>side </a:t>
            </a:r>
            <a:r>
              <a:rPr lang="en-US" sz="2800" dirty="0"/>
              <a:t>of the atom.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415" y="4371703"/>
            <a:ext cx="904606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that instant, the helium atom is polar, with </a:t>
            </a: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/>
              <a:t>excess </a:t>
            </a:r>
            <a:r>
              <a:rPr lang="en-US" sz="2800" dirty="0" smtClean="0"/>
              <a:t>of </a:t>
            </a:r>
            <a:r>
              <a:rPr lang="en-US" sz="2800" dirty="0"/>
              <a:t>electrons on </a:t>
            </a:r>
            <a:r>
              <a:rPr lang="en-US" sz="2800" dirty="0" smtClean="0"/>
              <a:t>one </a:t>
            </a:r>
            <a:r>
              <a:rPr lang="en-US" sz="2800" dirty="0"/>
              <a:t>side and a shortage </a:t>
            </a:r>
            <a:endParaRPr lang="en-US" sz="2800" dirty="0" smtClean="0"/>
          </a:p>
          <a:p>
            <a:r>
              <a:rPr lang="en-US" sz="2800" dirty="0" smtClean="0"/>
              <a:t>on </a:t>
            </a:r>
            <a:r>
              <a:rPr lang="en-US" sz="2800" dirty="0"/>
              <a:t>the </a:t>
            </a:r>
            <a:r>
              <a:rPr lang="en-US" sz="2800" dirty="0" smtClean="0"/>
              <a:t>other side.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8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3" y="3056487"/>
            <a:ext cx="864852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Another </a:t>
            </a:r>
            <a:r>
              <a:rPr lang="en-US" sz="2800" dirty="0" smtClean="0"/>
              <a:t>Helium nearby would be attracted to </a:t>
            </a:r>
          </a:p>
          <a:p>
            <a:r>
              <a:rPr lang="en-US" sz="2800" dirty="0" smtClean="0"/>
              <a:t>the “polar” Helium.  Remember – it is only a </a:t>
            </a:r>
          </a:p>
          <a:p>
            <a:r>
              <a:rPr lang="en-US" sz="2800" dirty="0" smtClean="0"/>
              <a:t>temporary arrangement – the electrons are still </a:t>
            </a:r>
          </a:p>
          <a:p>
            <a:r>
              <a:rPr lang="en-US" sz="2800" dirty="0" smtClean="0"/>
              <a:t>moving!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These forces are </a:t>
            </a:r>
            <a:r>
              <a:rPr lang="en-US" sz="2800" u="sng" dirty="0" smtClean="0"/>
              <a:t>weak</a:t>
            </a:r>
            <a:r>
              <a:rPr lang="en-US" sz="2800" dirty="0" smtClean="0"/>
              <a:t> forces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Exist mainly between noble gas atoms and </a:t>
            </a:r>
            <a:endParaRPr lang="en-US" sz="2800" dirty="0" smtClean="0"/>
          </a:p>
          <a:p>
            <a:r>
              <a:rPr lang="en-US" sz="2800" dirty="0" smtClean="0"/>
              <a:t>nonpolar molecules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3" name="Picture 6" descr="11_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205" y="774207"/>
            <a:ext cx="7294562" cy="20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4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419497"/>
            <a:ext cx="831189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strength of dispersion forces </a:t>
            </a:r>
            <a:endParaRPr lang="en-US" sz="3200" dirty="0" smtClean="0"/>
          </a:p>
          <a:p>
            <a:r>
              <a:rPr lang="en-US" sz="3200" dirty="0" smtClean="0"/>
              <a:t>increases </a:t>
            </a:r>
            <a:r>
              <a:rPr lang="en-US" sz="3200" dirty="0"/>
              <a:t>with </a:t>
            </a:r>
            <a:r>
              <a:rPr lang="en-US" sz="3200" dirty="0" smtClean="0"/>
              <a:t>increased </a:t>
            </a:r>
            <a:r>
              <a:rPr lang="en-US" sz="3200" dirty="0"/>
              <a:t>molecular </a:t>
            </a:r>
            <a:endParaRPr lang="en-US" sz="3200" dirty="0" smtClean="0"/>
          </a:p>
          <a:p>
            <a:r>
              <a:rPr lang="en-US" sz="3200" dirty="0" smtClean="0"/>
              <a:t>weight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(bigger </a:t>
            </a:r>
            <a:r>
              <a:rPr lang="en-US" sz="3200" dirty="0"/>
              <a:t>atom/molecule = stronger force)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4" y="1199996"/>
            <a:ext cx="7127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has the stronger </a:t>
            </a:r>
            <a:r>
              <a:rPr lang="en-US" sz="3200" dirty="0" smtClean="0"/>
              <a:t>Dispersion </a:t>
            </a:r>
            <a:r>
              <a:rPr lang="en-US" sz="3200" dirty="0"/>
              <a:t>force?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8972" y="1817471"/>
            <a:ext cx="21684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Cl</a:t>
            </a:r>
            <a:r>
              <a:rPr lang="en-US" sz="3200" baseline="-25000" dirty="0"/>
              <a:t>2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Br</a:t>
            </a:r>
            <a:r>
              <a:rPr lang="en-US" sz="3200" baseline="-25000" dirty="0"/>
              <a:t>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548" y="3291266"/>
            <a:ext cx="7034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has the stronger </a:t>
            </a:r>
            <a:r>
              <a:rPr lang="en-US" sz="3200" dirty="0" smtClean="0"/>
              <a:t>Dispersion </a:t>
            </a:r>
            <a:r>
              <a:rPr lang="en-US" sz="3200" dirty="0"/>
              <a:t>force?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932" y="4241899"/>
            <a:ext cx="117211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He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/>
              <a:t>Ne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 err="1"/>
              <a:t>Ar</a:t>
            </a:r>
            <a:endParaRPr lang="en-US" sz="3200" dirty="0"/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3200" dirty="0" err="1"/>
              <a:t>Xe</a:t>
            </a:r>
            <a:endParaRPr lang="en-US" sz="3200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3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428</TotalTime>
  <Words>780</Words>
  <Application>Microsoft Macintosh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Droplet</vt:lpstr>
      <vt:lpstr>States of Matter</vt:lpstr>
      <vt:lpstr>Review of Ionic vs Covalent Bonds</vt:lpstr>
      <vt:lpstr>States of Matter</vt:lpstr>
      <vt:lpstr>Intermolecular forces</vt:lpstr>
      <vt:lpstr>Types of intermolecular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Intermolecular Forces</vt:lpstr>
      <vt:lpstr>Dipole – Dipole forces</vt:lpstr>
      <vt:lpstr>Which of the following molecules have dipole-dipole forces present?</vt:lpstr>
      <vt:lpstr>Types of Intermolecular Forces</vt:lpstr>
      <vt:lpstr>Hydrogen Bonding</vt:lpstr>
      <vt:lpstr>PowerPoint Presentation</vt:lpstr>
      <vt:lpstr>Properties of Liquids</vt:lpstr>
      <vt:lpstr>Surface Tension</vt:lpstr>
      <vt:lpstr>Capillary Action</vt:lpstr>
      <vt:lpstr>Example of Capillary Action</vt:lpstr>
      <vt:lpstr>Viscosity</vt:lpstr>
      <vt:lpstr>Vapor Pressure</vt:lpstr>
      <vt:lpstr>Vapor Pressure (continued)</vt:lpstr>
      <vt:lpstr>Melting Point and Boiling Points</vt:lpstr>
    </vt:vector>
  </TitlesOfParts>
  <Company>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Melissa Green</dc:creator>
  <cp:lastModifiedBy>Melissa Green</cp:lastModifiedBy>
  <cp:revision>20</cp:revision>
  <dcterms:created xsi:type="dcterms:W3CDTF">2014-01-24T19:03:57Z</dcterms:created>
  <dcterms:modified xsi:type="dcterms:W3CDTF">2015-01-27T17:24:21Z</dcterms:modified>
</cp:coreProperties>
</file>