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8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939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51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210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29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1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4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8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1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8A58-C012-4A0B-A217-A8415D04588D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BAE8A2-6D9F-42DA-B392-40C8976CA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9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467" y="1355663"/>
            <a:ext cx="7766936" cy="1646302"/>
          </a:xfrm>
        </p:spPr>
        <p:txBody>
          <a:bodyPr/>
          <a:lstStyle/>
          <a:p>
            <a:r>
              <a:rPr lang="en-US" dirty="0" smtClean="0"/>
              <a:t>International System </a:t>
            </a:r>
            <a:r>
              <a:rPr lang="en-US" dirty="0"/>
              <a:t>(SI</a:t>
            </a:r>
            <a:r>
              <a:rPr lang="en-US" dirty="0" smtClean="0"/>
              <a:t>) of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467" y="3041534"/>
            <a:ext cx="8121918" cy="326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System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071"/>
            <a:ext cx="8596668" cy="4723550"/>
          </a:xfrm>
        </p:spPr>
        <p:txBody>
          <a:bodyPr/>
          <a:lstStyle/>
          <a:p>
            <a:r>
              <a:rPr lang="en-US" sz="2400" dirty="0"/>
              <a:t>Quantity:  		</a:t>
            </a:r>
            <a:r>
              <a:rPr lang="en-US" sz="2400" dirty="0" smtClean="0"/>
              <a:t>	Density</a:t>
            </a:r>
            <a:endParaRPr lang="en-US" sz="2400" dirty="0"/>
          </a:p>
          <a:p>
            <a:r>
              <a:rPr lang="en-US" sz="2400" dirty="0"/>
              <a:t>Definition:  	</a:t>
            </a:r>
            <a:r>
              <a:rPr lang="en-US" sz="2400" dirty="0" smtClean="0"/>
              <a:t>	Amount </a:t>
            </a:r>
            <a:r>
              <a:rPr lang="en-US" sz="2400" dirty="0"/>
              <a:t>of </a:t>
            </a:r>
            <a:r>
              <a:rPr lang="en-US" sz="2400" dirty="0" smtClean="0"/>
              <a:t>matter in a given space</a:t>
            </a:r>
            <a:endParaRPr lang="en-US" sz="2400" dirty="0"/>
          </a:p>
          <a:p>
            <a:r>
              <a:rPr lang="en-US" sz="2400" dirty="0"/>
              <a:t>SI Unit:  		</a:t>
            </a:r>
            <a:r>
              <a:rPr lang="en-US" sz="2400" dirty="0" smtClean="0"/>
              <a:t>	g/cm</a:t>
            </a:r>
            <a:r>
              <a:rPr lang="en-US" sz="2400" baseline="30000" dirty="0" smtClean="0"/>
              <a:t>3</a:t>
            </a:r>
            <a:endParaRPr lang="en-US" sz="2400" baseline="30000" dirty="0"/>
          </a:p>
          <a:p>
            <a:r>
              <a:rPr lang="en-US" sz="2400" dirty="0"/>
              <a:t>Lab Unit:  		</a:t>
            </a:r>
            <a:r>
              <a:rPr lang="en-US" sz="2400" dirty="0" smtClean="0"/>
              <a:t>	g/ml</a:t>
            </a:r>
            <a:endParaRPr lang="en-US" sz="2400" dirty="0"/>
          </a:p>
          <a:p>
            <a:r>
              <a:rPr lang="en-US" sz="2400" dirty="0"/>
              <a:t>Base/Derived: 	Derived Unit</a:t>
            </a:r>
          </a:p>
          <a:p>
            <a:r>
              <a:rPr lang="en-US" sz="2400" dirty="0"/>
              <a:t>Lab Equipment:  	</a:t>
            </a:r>
            <a:r>
              <a:rPr lang="en-US" sz="2400" dirty="0" smtClean="0"/>
              <a:t>Balance &amp; Graduated Cylinder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43" y="4376910"/>
            <a:ext cx="2349839" cy="24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4" y="228600"/>
            <a:ext cx="10515600" cy="803182"/>
          </a:xfrm>
        </p:spPr>
        <p:txBody>
          <a:bodyPr/>
          <a:lstStyle/>
          <a:p>
            <a:r>
              <a:rPr lang="en-US" dirty="0" smtClean="0"/>
              <a:t>Measuring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60" y="1031782"/>
            <a:ext cx="10515600" cy="527601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sz="3200" b="1" u="sng" dirty="0"/>
              <a:t>Meniscus</a:t>
            </a:r>
            <a:r>
              <a:rPr lang="en-US" sz="3200" dirty="0"/>
              <a:t> – the curve that forms at the surface of a </a:t>
            </a:r>
            <a:r>
              <a:rPr lang="en-US" sz="3200" dirty="0" smtClean="0"/>
              <a:t>liquid</a:t>
            </a:r>
          </a:p>
          <a:p>
            <a:pPr lvl="1"/>
            <a:r>
              <a:rPr lang="en-US" sz="3200" dirty="0" smtClean="0"/>
              <a:t>measure </a:t>
            </a:r>
            <a:r>
              <a:rPr lang="en-US" sz="3200" dirty="0"/>
              <a:t>the center of the curve for accuracy</a:t>
            </a:r>
          </a:p>
          <a:p>
            <a:pPr lvl="0"/>
            <a:r>
              <a:rPr lang="en-US" sz="3200" dirty="0"/>
              <a:t>Volume of a symmetrical solid-measure dimensions with a meter stick; use correct mathematical </a:t>
            </a:r>
            <a:r>
              <a:rPr lang="en-US" sz="3200" dirty="0" smtClean="0"/>
              <a:t>formula </a:t>
            </a:r>
            <a:endParaRPr lang="en-US" sz="3200" dirty="0"/>
          </a:p>
          <a:p>
            <a:pPr lvl="0"/>
            <a:r>
              <a:rPr lang="en-US" sz="3200" dirty="0"/>
              <a:t>Volume of an irregular </a:t>
            </a:r>
            <a:r>
              <a:rPr lang="en-US" sz="3200" dirty="0" smtClean="0"/>
              <a:t>solid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b="1" dirty="0" smtClean="0"/>
              <a:t>water displacement</a:t>
            </a:r>
            <a:endParaRPr lang="en-US" sz="3200" dirty="0"/>
          </a:p>
          <a:p>
            <a:pPr lvl="1"/>
            <a:r>
              <a:rPr lang="en-US" sz="3200" dirty="0" smtClean="0"/>
              <a:t>measure </a:t>
            </a:r>
            <a:r>
              <a:rPr lang="en-US" sz="3200" dirty="0"/>
              <a:t>an amount of water in a graduated cylinder; place object to be measured in cylinder; read the new level of water; subtract the starting level from the final level</a:t>
            </a:r>
            <a:r>
              <a:rPr lang="en-US" sz="3200" dirty="0" smtClean="0"/>
              <a:t>.</a:t>
            </a:r>
          </a:p>
          <a:p>
            <a:pPr marL="282575" lvl="1" indent="-282575"/>
            <a:r>
              <a:rPr lang="en-US" sz="3200" dirty="0"/>
              <a:t>1 cm</a:t>
            </a:r>
            <a:r>
              <a:rPr lang="en-US" sz="3200" baseline="30000" dirty="0"/>
              <a:t>3</a:t>
            </a:r>
            <a:r>
              <a:rPr lang="en-US" sz="3200" dirty="0"/>
              <a:t> = 1 ml</a:t>
            </a:r>
          </a:p>
          <a:p>
            <a:pPr marL="457200" lvl="1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867"/>
            <a:ext cx="10515600" cy="1114052"/>
          </a:xfrm>
        </p:spPr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35" y="1290919"/>
            <a:ext cx="10977282" cy="5047410"/>
          </a:xfrm>
        </p:spPr>
        <p:txBody>
          <a:bodyPr>
            <a:normAutofit/>
          </a:bodyPr>
          <a:lstStyle/>
          <a:p>
            <a:r>
              <a:rPr lang="en-US" sz="4400" dirty="0"/>
              <a:t>The International System of Measurement is a revised version of the Metric System. </a:t>
            </a:r>
            <a:endParaRPr lang="en-US" sz="4400" dirty="0" smtClean="0"/>
          </a:p>
          <a:p>
            <a:r>
              <a:rPr lang="en-US" sz="4400" dirty="0" smtClean="0"/>
              <a:t>The </a:t>
            </a:r>
            <a:r>
              <a:rPr lang="en-US" sz="4400" dirty="0"/>
              <a:t>measuring system consists of seven base </a:t>
            </a:r>
            <a:r>
              <a:rPr lang="en-US" sz="4400" dirty="0" smtClean="0"/>
              <a:t>units.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1684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From these base units, all other SI units of measurement are derived.  </a:t>
            </a:r>
          </a:p>
          <a:p>
            <a:r>
              <a:rPr lang="en-US" sz="4400" dirty="0" smtClean="0"/>
              <a:t>Derived units consist of one or more base units used in combination and are used for measurements such as volume and density.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312" y="1627095"/>
            <a:ext cx="8596668" cy="4414268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Length</a:t>
            </a:r>
            <a:endParaRPr lang="en-US" sz="2400" dirty="0" smtClean="0"/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Distance </a:t>
            </a:r>
            <a:r>
              <a:rPr lang="en-US" sz="2400" dirty="0" smtClean="0"/>
              <a:t>between two points</a:t>
            </a:r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Meter </a:t>
            </a:r>
            <a:r>
              <a:rPr lang="en-US" sz="2400" dirty="0" smtClean="0"/>
              <a:t>(m)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Centimeter</a:t>
            </a:r>
            <a:r>
              <a:rPr lang="en-US" sz="2400" dirty="0" smtClean="0"/>
              <a:t>, Kilometer, Millimeter….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Meter Stick/Ruler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305" y="3686312"/>
            <a:ext cx="2689412" cy="216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3647"/>
            <a:ext cx="8596668" cy="4427715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Mass</a:t>
            </a:r>
            <a:endParaRPr lang="en-US" sz="2400" dirty="0" smtClean="0"/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Amount </a:t>
            </a:r>
            <a:r>
              <a:rPr lang="en-US" sz="2400" dirty="0" smtClean="0"/>
              <a:t>of Matter</a:t>
            </a:r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Kilogram </a:t>
            </a:r>
            <a:r>
              <a:rPr lang="en-US" sz="2400" dirty="0" smtClean="0"/>
              <a:t>(Kg)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Gram </a:t>
            </a:r>
            <a:r>
              <a:rPr lang="en-US" sz="2400" dirty="0" smtClean="0"/>
              <a:t>(g)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Balance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335" y="3930176"/>
            <a:ext cx="3008926" cy="22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6413"/>
            <a:ext cx="8596668" cy="4494950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Time</a:t>
            </a:r>
            <a:endParaRPr lang="en-US" sz="2400" dirty="0" smtClean="0"/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Interval </a:t>
            </a:r>
            <a:r>
              <a:rPr lang="en-US" sz="2400" dirty="0" smtClean="0"/>
              <a:t>between two </a:t>
            </a:r>
            <a:r>
              <a:rPr lang="en-US" sz="2400" dirty="0" smtClean="0"/>
              <a:t>occurrences</a:t>
            </a:r>
            <a:endParaRPr lang="en-US" sz="2400" dirty="0" smtClean="0"/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Second </a:t>
            </a:r>
            <a:r>
              <a:rPr lang="en-US" sz="2400" dirty="0" smtClean="0"/>
              <a:t>(s)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Second </a:t>
            </a:r>
            <a:r>
              <a:rPr lang="en-US" sz="2400" dirty="0" smtClean="0"/>
              <a:t>(s)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Stopwatch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387" y="3173506"/>
            <a:ext cx="2338299" cy="271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835"/>
            <a:ext cx="8596668" cy="4602527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Temperature</a:t>
            </a:r>
            <a:endParaRPr lang="en-US" sz="2400" dirty="0" smtClean="0"/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Average </a:t>
            </a:r>
            <a:r>
              <a:rPr lang="en-US" sz="2400" dirty="0" smtClean="0"/>
              <a:t>Kinetic Energy of the Particles</a:t>
            </a:r>
          </a:p>
          <a:p>
            <a:r>
              <a:rPr lang="en-US" sz="2400" dirty="0" smtClean="0"/>
              <a:t>SI Unit:  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	Kelvin </a:t>
            </a:r>
            <a:r>
              <a:rPr lang="en-US" sz="2400" dirty="0" smtClean="0"/>
              <a:t>(K)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Degree </a:t>
            </a:r>
            <a:r>
              <a:rPr lang="en-US" sz="2400" dirty="0" smtClean="0"/>
              <a:t>Celsius (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Thermometer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106" y="3334871"/>
            <a:ext cx="2295485" cy="242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5389"/>
            <a:ext cx="8596668" cy="4615974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Amount </a:t>
            </a:r>
            <a:r>
              <a:rPr lang="en-US" sz="2400" dirty="0" smtClean="0"/>
              <a:t>of Substance</a:t>
            </a:r>
          </a:p>
          <a:p>
            <a:r>
              <a:rPr lang="en-US" sz="2400" dirty="0" smtClean="0"/>
              <a:t>Definition:  	</a:t>
            </a:r>
            <a:r>
              <a:rPr lang="en-US" sz="2400" dirty="0" smtClean="0"/>
              <a:t>	Number </a:t>
            </a:r>
            <a:r>
              <a:rPr lang="en-US" sz="2400" dirty="0" smtClean="0"/>
              <a:t>of particles in a sample</a:t>
            </a:r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mole </a:t>
            </a:r>
            <a:r>
              <a:rPr lang="en-US" sz="2400" dirty="0" smtClean="0"/>
              <a:t>(</a:t>
            </a:r>
            <a:r>
              <a:rPr lang="en-US" sz="2400" dirty="0" err="1" smtClean="0"/>
              <a:t>mol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mole </a:t>
            </a:r>
            <a:r>
              <a:rPr lang="en-US" sz="2400" dirty="0" smtClean="0"/>
              <a:t>(</a:t>
            </a:r>
            <a:r>
              <a:rPr lang="en-US" sz="2400" dirty="0" err="1" smtClean="0"/>
              <a:t>mol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Base/Derived: 	Base Unit</a:t>
            </a:r>
          </a:p>
          <a:p>
            <a:r>
              <a:rPr lang="en-US" sz="2400" dirty="0" smtClean="0"/>
              <a:t>Lab Equipment:  	Periodic Table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255" y="4437175"/>
            <a:ext cx="3405827" cy="230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071"/>
            <a:ext cx="8596668" cy="4535291"/>
          </a:xfrm>
        </p:spPr>
        <p:txBody>
          <a:bodyPr/>
          <a:lstStyle/>
          <a:p>
            <a:r>
              <a:rPr lang="en-US" sz="2400" dirty="0" smtClean="0"/>
              <a:t>Quantity:  		</a:t>
            </a:r>
            <a:r>
              <a:rPr lang="en-US" sz="2400" dirty="0" smtClean="0"/>
              <a:t>	</a:t>
            </a:r>
            <a:r>
              <a:rPr lang="en-US" sz="2400" dirty="0" smtClean="0"/>
              <a:t>Volume</a:t>
            </a:r>
            <a:endParaRPr lang="en-US" sz="2400" dirty="0" smtClean="0"/>
          </a:p>
          <a:p>
            <a:r>
              <a:rPr lang="en-US" sz="2400" dirty="0" smtClean="0"/>
              <a:t>Definition</a:t>
            </a:r>
            <a:r>
              <a:rPr lang="en-US" sz="2400" dirty="0" smtClean="0"/>
              <a:t>:  	</a:t>
            </a:r>
            <a:r>
              <a:rPr lang="en-US" sz="2400" dirty="0" smtClean="0"/>
              <a:t>	Amount of space</a:t>
            </a:r>
            <a:endParaRPr lang="en-US" sz="2400" dirty="0" smtClean="0"/>
          </a:p>
          <a:p>
            <a:r>
              <a:rPr lang="en-US" sz="2400" dirty="0" smtClean="0"/>
              <a:t>SI Unit:  		</a:t>
            </a:r>
            <a:r>
              <a:rPr lang="en-US" sz="2400" dirty="0" smtClean="0"/>
              <a:t>	</a:t>
            </a:r>
            <a:r>
              <a:rPr lang="en-US" sz="2400" dirty="0" smtClean="0"/>
              <a:t>C</a:t>
            </a:r>
            <a:r>
              <a:rPr lang="en-US" sz="2400" dirty="0" smtClean="0"/>
              <a:t>ubic meter (m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Lab Unit:  		</a:t>
            </a:r>
            <a:r>
              <a:rPr lang="en-US" sz="2400" dirty="0" smtClean="0"/>
              <a:t>	Liter (L) or milliliter (mL)</a:t>
            </a:r>
            <a:endParaRPr lang="en-US" sz="2400" dirty="0" smtClean="0"/>
          </a:p>
          <a:p>
            <a:r>
              <a:rPr lang="en-US" sz="2400" dirty="0" smtClean="0"/>
              <a:t>Base/Derived: 	</a:t>
            </a:r>
            <a:r>
              <a:rPr lang="en-US" sz="2400" dirty="0" smtClean="0"/>
              <a:t>Derived</a:t>
            </a:r>
            <a:r>
              <a:rPr lang="en-US" sz="2400" dirty="0" smtClean="0"/>
              <a:t> </a:t>
            </a:r>
            <a:r>
              <a:rPr lang="en-US" sz="2400" dirty="0" smtClean="0"/>
              <a:t>Unit</a:t>
            </a:r>
          </a:p>
          <a:p>
            <a:r>
              <a:rPr lang="en-US" sz="2400" dirty="0" smtClean="0"/>
              <a:t>Lab Equipment:  	</a:t>
            </a:r>
            <a:r>
              <a:rPr lang="en-US" sz="2400" dirty="0" smtClean="0"/>
              <a:t>Graduated Cylinder or </a:t>
            </a:r>
            <a:r>
              <a:rPr lang="en-US" sz="2400" dirty="0" smtClean="0"/>
              <a:t>Ruler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331" y="1419412"/>
            <a:ext cx="2278671" cy="478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496</TotalTime>
  <Words>201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International System (SI)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International System of Measurement</vt:lpstr>
      <vt:lpstr>Measuring Volume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System of Measurement</dc:title>
  <dc:creator>Shannon McCoy</dc:creator>
  <cp:lastModifiedBy>Shannon McCoy</cp:lastModifiedBy>
  <cp:revision>14</cp:revision>
  <dcterms:created xsi:type="dcterms:W3CDTF">2016-08-10T22:32:21Z</dcterms:created>
  <dcterms:modified xsi:type="dcterms:W3CDTF">2016-08-11T18:55:50Z</dcterms:modified>
</cp:coreProperties>
</file>